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2" r:id="rId2"/>
    <p:sldId id="274" r:id="rId3"/>
    <p:sldId id="276" r:id="rId4"/>
    <p:sldId id="27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15668-2028-4C6B-A990-0B5A9D6EE0C5}"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C6D6B-6336-47D3-92E3-964F0D8DE65F}" type="slidenum">
              <a:rPr lang="en-GB" smtClean="0"/>
              <a:t>‹#›</a:t>
            </a:fld>
            <a:endParaRPr lang="en-GB"/>
          </a:p>
        </p:txBody>
      </p:sp>
    </p:spTree>
    <p:extLst>
      <p:ext uri="{BB962C8B-B14F-4D97-AF65-F5344CB8AC3E}">
        <p14:creationId xmlns:p14="http://schemas.microsoft.com/office/powerpoint/2010/main" val="419039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1133-72DE-444E-8F53-67723E761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B0ABE2-62B6-40DA-8D7D-C4CBBE9CC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E01DDC-1AED-4F72-BFF7-8719F2F1F93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82B9C59D-B915-4CF5-AFC7-83806A1F55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43B5EA-8C4C-4721-8A67-BB97956D9F96}"/>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40360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88FF-338E-47F9-89D3-05A0B72C45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9B249C-B069-4BA0-8C2D-E94D497208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162F9-7920-4B37-A6C9-9D84CB641BD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7F5A1CDA-B9D8-40DD-9C67-5B05F899D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522AC-8154-4AEE-AB06-5957CFD91F82}"/>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358682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1574E-3918-4493-95BF-2E345AFE98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BF7C8B-9CE8-4DC1-93E2-2FAA5A8598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4DB0E-8ECD-4678-9514-CD7C0E09A0A0}"/>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A7D44AB9-14C6-4D10-8701-39971262F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864F42-1AD7-4199-9279-AA43A2F8F953}"/>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66138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A314-C398-41CF-BF9D-6D60E9BBB9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4E842B-1088-40E4-BE36-39BF8E74FD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5D8BBC-02CB-4B60-9DE7-1721ABC7ED87}"/>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4E6B5D5B-97B8-4E88-8ECB-F74AE9BD2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6B07F-B0E0-4D8F-831B-08A6D6B47341}"/>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16710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E790-946A-4422-BABD-DA467800B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0371DB-27E7-4FDD-894E-B8F9F2D74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2B9674-2B56-40A9-ADB9-75F7910C25BD}"/>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9804E96D-7E1E-4A10-B46B-84EA99189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4609A-BE61-487C-A954-E3E0B0590F56}"/>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62517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41BC-3B32-4CF9-B7F3-1063831725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77E919-6087-439B-9575-4C5EA9F806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A81299-37BD-4ACC-A6DB-8EBB7BBADD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748B7E-540B-46EA-B485-CB62132C46C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6" name="Footer Placeholder 5">
            <a:extLst>
              <a:ext uri="{FF2B5EF4-FFF2-40B4-BE49-F238E27FC236}">
                <a16:creationId xmlns:a16="http://schemas.microsoft.com/office/drawing/2014/main" id="{84EE3728-0A9E-4F3A-B90D-08CDB4BE3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66288-4052-4389-B4CE-01595209F648}"/>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320691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573E-9221-4E5E-8314-D328865D9E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75C58-3D59-4CBD-91EF-8C4705080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62C334-FFD0-4ECA-BEF5-6AA4000ED3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EB1716-2B36-4E1E-B606-B3F374231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C5D04F-DEC8-472A-95CE-10CAB53BFE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B8EA8F-0C7F-43CD-A6AD-3AC76ADD99ED}"/>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8" name="Footer Placeholder 7">
            <a:extLst>
              <a:ext uri="{FF2B5EF4-FFF2-40B4-BE49-F238E27FC236}">
                <a16:creationId xmlns:a16="http://schemas.microsoft.com/office/drawing/2014/main" id="{3CB40939-CF2A-42FB-A777-4C12960142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5EEE0C-D185-474D-B831-9E61390F5ACC}"/>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29745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D34F-6111-41FD-BFBD-70F45FF4E1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B98B33-6D5F-4EA9-A4C8-269220A6F569}"/>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4" name="Footer Placeholder 3">
            <a:extLst>
              <a:ext uri="{FF2B5EF4-FFF2-40B4-BE49-F238E27FC236}">
                <a16:creationId xmlns:a16="http://schemas.microsoft.com/office/drawing/2014/main" id="{98C94B95-A2FB-4DF9-8CE7-267FCC1191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CABF65-46FE-43CA-9AAB-B36A578FCB87}"/>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425018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2D9E4-BD97-4F90-A992-246D2A322B8A}"/>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3" name="Footer Placeholder 2">
            <a:extLst>
              <a:ext uri="{FF2B5EF4-FFF2-40B4-BE49-F238E27FC236}">
                <a16:creationId xmlns:a16="http://schemas.microsoft.com/office/drawing/2014/main" id="{C595B2D0-34F3-43C9-ACF6-DD4F4011C2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B3F8C0-5698-487B-9FD8-AC73D0B297F1}"/>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01679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AD52-4839-4B4D-B8BE-2D7CDC40A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B4F345-FC88-4B7A-A6FA-54E9737491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1DEBC2-7FD1-4D1B-991E-FFA1D9BB8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283AF0-EEE0-4210-BF41-656444FF6FF1}"/>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6" name="Footer Placeholder 5">
            <a:extLst>
              <a:ext uri="{FF2B5EF4-FFF2-40B4-BE49-F238E27FC236}">
                <a16:creationId xmlns:a16="http://schemas.microsoft.com/office/drawing/2014/main" id="{BADD5970-E7F3-4296-9BE9-C8544530C5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975EA3-8B8B-4689-94B1-0D4C0330C889}"/>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43355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5EE0-2072-4146-AFE2-0BA412B65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063E43-EDF1-445D-96C4-3BCA402A2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DBF2BE-8F08-4FFB-8A40-62AB55ED1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1926A8-3C40-49A4-9D45-1E52692A394E}"/>
              </a:ext>
            </a:extLst>
          </p:cNvPr>
          <p:cNvSpPr>
            <a:spLocks noGrp="1"/>
          </p:cNvSpPr>
          <p:nvPr>
            <p:ph type="dt" sz="half" idx="10"/>
          </p:nvPr>
        </p:nvSpPr>
        <p:spPr/>
        <p:txBody>
          <a:bodyPr/>
          <a:lstStyle/>
          <a:p>
            <a:fld id="{F1223CC4-E3DC-48AA-862B-217481AD8D24}" type="datetimeFigureOut">
              <a:rPr lang="en-GB" smtClean="0"/>
              <a:t>04/02/2021</a:t>
            </a:fld>
            <a:endParaRPr lang="en-GB"/>
          </a:p>
        </p:txBody>
      </p:sp>
      <p:sp>
        <p:nvSpPr>
          <p:cNvPr id="6" name="Footer Placeholder 5">
            <a:extLst>
              <a:ext uri="{FF2B5EF4-FFF2-40B4-BE49-F238E27FC236}">
                <a16:creationId xmlns:a16="http://schemas.microsoft.com/office/drawing/2014/main" id="{E995D7D7-0A66-4B75-B131-EE258698A2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E4ECBD-7D72-4F9E-B056-705EB4E0ADEA}"/>
              </a:ext>
            </a:extLst>
          </p:cNvPr>
          <p:cNvSpPr>
            <a:spLocks noGrp="1"/>
          </p:cNvSpPr>
          <p:nvPr>
            <p:ph type="sldNum" sz="quarter" idx="12"/>
          </p:nvPr>
        </p:nvSpPr>
        <p:spPr/>
        <p:txBody>
          <a:bodyPr/>
          <a:lstStyle/>
          <a:p>
            <a:fld id="{36A01EA5-02DD-49F3-AF89-FB1E8F7A688D}" type="slidenum">
              <a:rPr lang="en-GB" smtClean="0"/>
              <a:t>‹#›</a:t>
            </a:fld>
            <a:endParaRPr lang="en-GB"/>
          </a:p>
        </p:txBody>
      </p:sp>
    </p:spTree>
    <p:extLst>
      <p:ext uri="{BB962C8B-B14F-4D97-AF65-F5344CB8AC3E}">
        <p14:creationId xmlns:p14="http://schemas.microsoft.com/office/powerpoint/2010/main" val="16992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DECB5-AEA3-46FD-9C9A-E31366E8D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F1C8F-2D59-4BD2-865D-6F2526675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DDB7C0-CAB2-4075-86B9-51AD8223B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23CC4-E3DC-48AA-862B-217481AD8D24}" type="datetimeFigureOut">
              <a:rPr lang="en-GB" smtClean="0"/>
              <a:t>04/02/2021</a:t>
            </a:fld>
            <a:endParaRPr lang="en-GB"/>
          </a:p>
        </p:txBody>
      </p:sp>
      <p:sp>
        <p:nvSpPr>
          <p:cNvPr id="5" name="Footer Placeholder 4">
            <a:extLst>
              <a:ext uri="{FF2B5EF4-FFF2-40B4-BE49-F238E27FC236}">
                <a16:creationId xmlns:a16="http://schemas.microsoft.com/office/drawing/2014/main" id="{2BE4AA71-A237-4E7D-8A9D-937F939AA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29F1BE-71B1-493D-ACC4-05B957C6D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01EA5-02DD-49F3-AF89-FB1E8F7A688D}" type="slidenum">
              <a:rPr lang="en-GB" smtClean="0"/>
              <a:t>‹#›</a:t>
            </a:fld>
            <a:endParaRPr lang="en-GB"/>
          </a:p>
        </p:txBody>
      </p:sp>
    </p:spTree>
    <p:extLst>
      <p:ext uri="{BB962C8B-B14F-4D97-AF65-F5344CB8AC3E}">
        <p14:creationId xmlns:p14="http://schemas.microsoft.com/office/powerpoint/2010/main" val="122087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_MvBnsrlDU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byyt.com/yl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a:extLst>
              <a:ext uri="{FF2B5EF4-FFF2-40B4-BE49-F238E27FC236}">
                <a16:creationId xmlns:a16="http://schemas.microsoft.com/office/drawing/2014/main" id="{9097F07D-45C5-45DF-BC6D-583455407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1"/>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ED76BFC3-D35C-488E-9DE2-9C4870D3D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 b="14"/>
          <a:stretch>
            <a:fillRect/>
          </a:stretch>
        </p:blipFill>
        <p:spPr bwMode="auto">
          <a:xfrm>
            <a:off x="0" y="0"/>
            <a:ext cx="1219200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a:extLst>
              <a:ext uri="{FF2B5EF4-FFF2-40B4-BE49-F238E27FC236}">
                <a16:creationId xmlns:a16="http://schemas.microsoft.com/office/drawing/2014/main" id="{62B022F0-2732-4EFD-A229-3A257E33CA11}"/>
              </a:ext>
            </a:extLst>
          </p:cNvPr>
          <p:cNvSpPr>
            <a:spLocks noGrp="1" noChangeArrowheads="1"/>
          </p:cNvSpPr>
          <p:nvPr>
            <p:ph idx="1"/>
          </p:nvPr>
        </p:nvSpPr>
        <p:spPr>
          <a:xfrm>
            <a:off x="222251" y="2582334"/>
            <a:ext cx="7270749" cy="4324351"/>
          </a:xfrm>
        </p:spPr>
        <p:txBody>
          <a:bodyPr/>
          <a:lstStyle/>
          <a:p>
            <a:pPr marL="0" indent="0">
              <a:lnSpc>
                <a:spcPct val="107000"/>
              </a:lnSpc>
              <a:spcAft>
                <a:spcPts val="800"/>
              </a:spcAft>
              <a:buNone/>
            </a:pPr>
            <a:r>
              <a:rPr lang="en-US" altLang="en-US" sz="2000" b="1">
                <a:latin typeface="Century Gothic" panose="020B0502020202020204" pitchFamily="34" charset="0"/>
                <a:ea typeface="Calibri" panose="020F0502020204030204" pitchFamily="34" charset="0"/>
                <a:cs typeface="Times New Roman" panose="02020603050405020304" pitchFamily="18" charset="0"/>
              </a:rPr>
              <a:t>Matthew 26 </a:t>
            </a:r>
            <a:r>
              <a:rPr lang="en-GB" altLang="en-US" sz="2000">
                <a:solidFill>
                  <a:srgbClr val="000000"/>
                </a:solidFill>
                <a:latin typeface="Century Gothic" panose="020B0502020202020204" pitchFamily="34" charset="0"/>
                <a:ea typeface="Calibri" panose="020F0502020204030204" pitchFamily="34" charset="0"/>
                <a:cs typeface="Segoe UI" panose="020B0502040204020203" pitchFamily="34" charset="0"/>
              </a:rPr>
              <a:t>As they were eating, Jesus took some bread and blessed it. Then he broke it in pieces and gave it to the disciples, saying, “Take this and eat it, for this is my body.” And he took a cup of wine and gave thanks to God for it. He gave it to them and said, “Each of you drink from it,</a:t>
            </a:r>
            <a:r>
              <a:rPr lang="en-GB" altLang="en-US" sz="2000" b="1" baseline="30000">
                <a:solidFill>
                  <a:srgbClr val="000000"/>
                </a:solidFill>
                <a:latin typeface="Century Gothic" panose="020B0502020202020204" pitchFamily="34" charset="0"/>
                <a:ea typeface="Calibri" panose="020F0502020204030204" pitchFamily="34" charset="0"/>
                <a:cs typeface="Segoe UI" panose="020B0502040204020203" pitchFamily="34" charset="0"/>
              </a:rPr>
              <a:t> </a:t>
            </a:r>
            <a:r>
              <a:rPr lang="en-GB" altLang="en-US" sz="2000">
                <a:solidFill>
                  <a:srgbClr val="000000"/>
                </a:solidFill>
                <a:latin typeface="Century Gothic" panose="020B0502020202020204" pitchFamily="34" charset="0"/>
                <a:ea typeface="Calibri" panose="020F0502020204030204" pitchFamily="34" charset="0"/>
                <a:cs typeface="Segoe UI" panose="020B0502040204020203" pitchFamily="34" charset="0"/>
              </a:rPr>
              <a:t>for this is my blood, which confirms the covenant between God and his people. It is poured out as a sacrifice to forgive the sins of many. Mark my words—I will not drink wine again until the day                    I drink it new with you in my Father’s Kingdom.” </a:t>
            </a:r>
            <a:r>
              <a:rPr lang="en-GB" altLang="en-US" sz="2000" i="1">
                <a:solidFill>
                  <a:srgbClr val="000000"/>
                </a:solidFill>
                <a:latin typeface="Century Gothic" panose="020B0502020202020204" pitchFamily="34" charset="0"/>
                <a:ea typeface="Calibri" panose="020F0502020204030204" pitchFamily="34" charset="0"/>
                <a:cs typeface="Segoe UI" panose="020B0502040204020203" pitchFamily="34" charset="0"/>
              </a:rPr>
              <a:t>NIV</a:t>
            </a:r>
            <a:endParaRPr lang="en-GB" altLang="en-US" sz="2000" i="1">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altLang="en-US" sz="2000" b="1">
                <a:latin typeface="Century Gothic" panose="020B0502020202020204" pitchFamily="34" charset="0"/>
                <a:ea typeface="Calibri" panose="020F0502020204030204" pitchFamily="34" charset="0"/>
                <a:cs typeface="Times New Roman" panose="02020603050405020304" pitchFamily="18" charset="0"/>
              </a:rPr>
              <a:t>More Reading: John 13</a:t>
            </a:r>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p:txBody>
      </p:sp>
      <p:sp>
        <p:nvSpPr>
          <p:cNvPr id="23556" name="Title 1">
            <a:extLst>
              <a:ext uri="{FF2B5EF4-FFF2-40B4-BE49-F238E27FC236}">
                <a16:creationId xmlns:a16="http://schemas.microsoft.com/office/drawing/2014/main" id="{CCCC2D51-7C81-42F6-B6EF-5EFB7F7A3A3A}"/>
              </a:ext>
            </a:extLst>
          </p:cNvPr>
          <p:cNvSpPr txBox="1">
            <a:spLocks noChangeArrowheads="1"/>
          </p:cNvSpPr>
          <p:nvPr/>
        </p:nvSpPr>
        <p:spPr bwMode="auto">
          <a:xfrm>
            <a:off x="2899834" y="427568"/>
            <a:ext cx="3255433"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en-US" sz="6400" b="1">
                <a:solidFill>
                  <a:schemeClr val="bg1"/>
                </a:solidFill>
                <a:latin typeface="Century Gothic" panose="020B0502020202020204" pitchFamily="34" charset="0"/>
                <a:ea typeface="Calibri" panose="020F0502020204030204" pitchFamily="34" charset="0"/>
                <a:cs typeface="Times New Roman" panose="02020603050405020304" pitchFamily="18" charset="0"/>
              </a:rPr>
              <a:t>Week 6</a:t>
            </a:r>
            <a:endParaRPr lang="en-GB" altLang="en-US" sz="6400" i="1">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23557" name="TextBox 12">
            <a:extLst>
              <a:ext uri="{FF2B5EF4-FFF2-40B4-BE49-F238E27FC236}">
                <a16:creationId xmlns:a16="http://schemas.microsoft.com/office/drawing/2014/main" id="{F35DDF78-8C57-4C2F-9E05-2CE4B7735715}"/>
              </a:ext>
            </a:extLst>
          </p:cNvPr>
          <p:cNvSpPr txBox="1">
            <a:spLocks noChangeArrowheads="1"/>
          </p:cNvSpPr>
          <p:nvPr/>
        </p:nvSpPr>
        <p:spPr bwMode="auto">
          <a:xfrm>
            <a:off x="7878234" y="1856318"/>
            <a:ext cx="4256617" cy="320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107000"/>
              </a:lnSpc>
              <a:spcAft>
                <a:spcPts val="800"/>
              </a:spcAft>
            </a:pPr>
            <a:r>
              <a:rPr lang="en-US" altLang="en-US" sz="1733">
                <a:latin typeface="Century Gothic" panose="020B0502020202020204" pitchFamily="34" charset="0"/>
                <a:ea typeface="Calibri" panose="020F0502020204030204" pitchFamily="34" charset="0"/>
                <a:cs typeface="Times New Roman" panose="02020603050405020304" pitchFamily="18" charset="0"/>
              </a:rPr>
              <a:t>The final item needed on our pilgrimage is </a:t>
            </a:r>
            <a:r>
              <a:rPr lang="en-US" altLang="en-US" sz="1733" b="1">
                <a:latin typeface="Century Gothic" panose="020B0502020202020204" pitchFamily="34" charset="0"/>
                <a:ea typeface="Calibri" panose="020F0502020204030204" pitchFamily="34" charset="0"/>
                <a:cs typeface="Times New Roman" panose="02020603050405020304" pitchFamily="18" charset="0"/>
              </a:rPr>
              <a:t>food</a:t>
            </a:r>
            <a:r>
              <a:rPr lang="en-US" altLang="en-US" sz="1733">
                <a:latin typeface="Century Gothic" panose="020B0502020202020204" pitchFamily="34" charset="0"/>
                <a:ea typeface="Calibri" panose="020F0502020204030204" pitchFamily="34" charset="0"/>
                <a:cs typeface="Times New Roman" panose="02020603050405020304" pitchFamily="18" charset="0"/>
              </a:rPr>
              <a:t> and nourishment. On walking pilgrimages, the food is often quite simple, traditional to the places pilgrims are visiting, but it helps to sustain them, so they have enough energy to walk. One of the important pilgrimages in the Bible took place in the last week of Jesus’ life. </a:t>
            </a:r>
            <a:r>
              <a:rPr lang="en-US" altLang="en-US" sz="1733" b="1">
                <a:latin typeface="Century Gothic" panose="020B0502020202020204" pitchFamily="34" charset="0"/>
                <a:ea typeface="Calibri" panose="020F0502020204030204" pitchFamily="34" charset="0"/>
                <a:cs typeface="Times New Roman" panose="02020603050405020304" pitchFamily="18" charset="0"/>
              </a:rPr>
              <a:t>Watch the video </a:t>
            </a:r>
            <a:r>
              <a:rPr lang="en-US" altLang="en-US" sz="1733">
                <a:latin typeface="Century Gothic" panose="020B0502020202020204" pitchFamily="34" charset="0"/>
                <a:ea typeface="Calibri" panose="020F0502020204030204" pitchFamily="34" charset="0"/>
                <a:cs typeface="Times New Roman" panose="02020603050405020304" pitchFamily="18" charset="0"/>
              </a:rPr>
              <a:t>on the next slide to find out more.</a:t>
            </a:r>
            <a:endParaRPr lang="en-GB" altLang="en-US" sz="1733">
              <a:latin typeface="Century Gothic" panose="020B0502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A picture containing text&#10;&#10;Description automatically generated">
            <a:hlinkClick r:id="rId2"/>
            <a:extLst>
              <a:ext uri="{FF2B5EF4-FFF2-40B4-BE49-F238E27FC236}">
                <a16:creationId xmlns:a16="http://schemas.microsoft.com/office/drawing/2014/main" id="{28BA4AB5-E497-4845-8E30-B7B182B02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68" y="0"/>
            <a:ext cx="111802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F3EEBBF-9D7F-416A-A80E-1F33C1B1DA20}"/>
              </a:ext>
            </a:extLst>
          </p:cNvPr>
          <p:cNvSpPr>
            <a:spLocks noGrp="1"/>
          </p:cNvSpPr>
          <p:nvPr>
            <p:ph idx="1"/>
          </p:nvPr>
        </p:nvSpPr>
        <p:spPr>
          <a:xfrm>
            <a:off x="469901" y="4167718"/>
            <a:ext cx="7217833" cy="2298700"/>
          </a:xfrm>
        </p:spPr>
        <p:txBody>
          <a:bodyPr rtlCol="0">
            <a:normAutofit fontScale="85000" lnSpcReduction="20000"/>
          </a:bodyPr>
          <a:lstStyle/>
          <a:p>
            <a:pPr marL="0" indent="0" defTabSz="914354">
              <a:lnSpc>
                <a:spcPct val="107000"/>
              </a:lnSpc>
              <a:spcAft>
                <a:spcPts val="800"/>
              </a:spcAft>
              <a:buNone/>
              <a:defRPr/>
            </a:pPr>
            <a:r>
              <a:rPr lang="en-US" sz="3300" b="1" dirty="0">
                <a:latin typeface="Century Gothic" panose="020B0502020202020204" pitchFamily="34" charset="0"/>
                <a:ea typeface="Calibri" panose="020F0502020204030204" pitchFamily="34" charset="0"/>
                <a:cs typeface="Times New Roman" panose="02020603050405020304" pitchFamily="18" charset="0"/>
              </a:rPr>
              <a:t>Questions</a:t>
            </a:r>
            <a:endParaRPr lang="en-GB" sz="3300" dirty="0">
              <a:latin typeface="Century Gothic" panose="020B0502020202020204" pitchFamily="34" charset="0"/>
              <a:ea typeface="Calibri" panose="020F0502020204030204" pitchFamily="34" charset="0"/>
              <a:cs typeface="Times New Roman" panose="02020603050405020304" pitchFamily="18" charset="0"/>
            </a:endParaRPr>
          </a:p>
          <a:p>
            <a:pPr marL="228589" indent="-228589" defTabSz="914354">
              <a:lnSpc>
                <a:spcPct val="107000"/>
              </a:lnSpc>
              <a:spcAft>
                <a:spcPts val="800"/>
              </a:spcAft>
              <a:defRPr/>
            </a:pPr>
            <a:r>
              <a:rPr lang="en-US" sz="2200" dirty="0">
                <a:latin typeface="Century Gothic" panose="020B0502020202020204" pitchFamily="34" charset="0"/>
                <a:ea typeface="Calibri" panose="020F0502020204030204" pitchFamily="34" charset="0"/>
                <a:cs typeface="Times New Roman" panose="02020603050405020304" pitchFamily="18" charset="0"/>
              </a:rPr>
              <a:t>Who do you connect with during your mealtimes? </a:t>
            </a:r>
            <a:endParaRPr lang="en-GB" sz="2200" dirty="0">
              <a:latin typeface="Century Gothic" panose="020B0502020202020204" pitchFamily="34" charset="0"/>
              <a:ea typeface="Calibri" panose="020F0502020204030204" pitchFamily="34" charset="0"/>
              <a:cs typeface="Times New Roman" panose="02020603050405020304" pitchFamily="18" charset="0"/>
            </a:endParaRPr>
          </a:p>
          <a:p>
            <a:pPr marL="228589" indent="-228589" defTabSz="914354">
              <a:lnSpc>
                <a:spcPct val="107000"/>
              </a:lnSpc>
              <a:spcAft>
                <a:spcPts val="800"/>
              </a:spcAft>
              <a:defRPr/>
            </a:pPr>
            <a:r>
              <a:rPr lang="en-US" sz="2200" b="1" dirty="0">
                <a:latin typeface="Century Gothic" panose="020B0502020202020204" pitchFamily="34" charset="0"/>
                <a:ea typeface="Calibri" panose="020F0502020204030204" pitchFamily="34" charset="0"/>
                <a:cs typeface="Times New Roman" panose="02020603050405020304" pitchFamily="18" charset="0"/>
              </a:rPr>
              <a:t>How could you use that mealtime differently? </a:t>
            </a:r>
            <a:endParaRPr lang="en-GB" sz="2200" b="1" dirty="0">
              <a:latin typeface="Century Gothic" panose="020B0502020202020204" pitchFamily="34" charset="0"/>
              <a:ea typeface="Calibri" panose="020F0502020204030204" pitchFamily="34" charset="0"/>
              <a:cs typeface="Times New Roman" panose="02020603050405020304" pitchFamily="18" charset="0"/>
            </a:endParaRPr>
          </a:p>
          <a:p>
            <a:pPr marL="228589" indent="-228589" defTabSz="914354">
              <a:lnSpc>
                <a:spcPct val="107000"/>
              </a:lnSpc>
              <a:spcAft>
                <a:spcPts val="800"/>
              </a:spcAft>
              <a:defRPr/>
            </a:pPr>
            <a:r>
              <a:rPr lang="en-US" sz="2200" dirty="0">
                <a:latin typeface="Century Gothic" panose="020B0502020202020204" pitchFamily="34" charset="0"/>
                <a:ea typeface="Calibri" panose="020F0502020204030204" pitchFamily="34" charset="0"/>
                <a:cs typeface="Times New Roman" panose="02020603050405020304" pitchFamily="18" charset="0"/>
              </a:rPr>
              <a:t>What activities or actions do you do that show your care for others?</a:t>
            </a:r>
            <a:endParaRPr lang="en-GB" sz="2200" dirty="0">
              <a:latin typeface="Century Gothic" panose="020B0502020202020204" pitchFamily="34" charset="0"/>
              <a:ea typeface="Calibri" panose="020F0502020204030204" pitchFamily="34" charset="0"/>
              <a:cs typeface="Times New Roman" panose="02020603050405020304" pitchFamily="18" charset="0"/>
            </a:endParaRPr>
          </a:p>
          <a:p>
            <a:pPr marL="0" indent="0" defTabSz="914354">
              <a:buNone/>
              <a:defRPr/>
            </a:pPr>
            <a:endParaRPr lang="en-GB" dirty="0">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 screenshot of a social media post&#10;&#10;Description automatically generated">
            <a:hlinkClick r:id="rId2"/>
            <a:extLst>
              <a:ext uri="{FF2B5EF4-FFF2-40B4-BE49-F238E27FC236}">
                <a16:creationId xmlns:a16="http://schemas.microsoft.com/office/drawing/2014/main" id="{5CFF19F3-6EE2-4AFE-8DFC-86650F528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0893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272C833-300C-4B26-81C1-EE92B30B3C2C}"/>
              </a:ext>
            </a:extLst>
          </p:cNvPr>
          <p:cNvSpPr/>
          <p:nvPr/>
        </p:nvSpPr>
        <p:spPr>
          <a:xfrm>
            <a:off x="3486151" y="3541184"/>
            <a:ext cx="5046133"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endParaRPr lang="en-GB" sz="1351"/>
          </a:p>
        </p:txBody>
      </p:sp>
      <p:sp>
        <p:nvSpPr>
          <p:cNvPr id="9" name="TextBox 8">
            <a:extLst>
              <a:ext uri="{FF2B5EF4-FFF2-40B4-BE49-F238E27FC236}">
                <a16:creationId xmlns:a16="http://schemas.microsoft.com/office/drawing/2014/main" id="{D823D8D5-CE4C-404C-92E5-E4C59CBFD16C}"/>
              </a:ext>
            </a:extLst>
          </p:cNvPr>
          <p:cNvSpPr txBox="1"/>
          <p:nvPr/>
        </p:nvSpPr>
        <p:spPr>
          <a:xfrm>
            <a:off x="1733552" y="3549651"/>
            <a:ext cx="8741833" cy="300210"/>
          </a:xfrm>
          <a:prstGeom prst="rect">
            <a:avLst/>
          </a:prstGeom>
          <a:noFill/>
        </p:spPr>
        <p:txBody>
          <a:bodyPr>
            <a:spAutoFit/>
          </a:bodyPr>
          <a:lstStyle/>
          <a:p>
            <a:pPr algn="ctr" defTabSz="914354">
              <a:defRPr/>
            </a:pPr>
            <a:r>
              <a:rPr lang="en-GB" sz="1351" b="1" dirty="0">
                <a:solidFill>
                  <a:srgbClr val="A91D0E"/>
                </a:solidFill>
                <a:latin typeface="Century Gothic" panose="020B0502020202020204" pitchFamily="34" charset="0"/>
              </a:rPr>
              <a:t>Have you enjoyed the Pilgrim Pathways at Lent resource?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260</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Century Gothic</vt:lpstr>
      <vt:lpstr>Segoe UI</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Snowden, Peter</dc:creator>
  <cp:lastModifiedBy>Snowden, Peter</cp:lastModifiedBy>
  <cp:revision>6</cp:revision>
  <dcterms:created xsi:type="dcterms:W3CDTF">2021-02-04T09:12:39Z</dcterms:created>
  <dcterms:modified xsi:type="dcterms:W3CDTF">2021-02-04T09:20:49Z</dcterms:modified>
</cp:coreProperties>
</file>