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71" r:id="rId3"/>
    <p:sldId id="272" r:id="rId4"/>
    <p:sldId id="27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15668-2028-4C6B-A990-0B5A9D6EE0C5}"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C6D6B-6336-47D3-92E3-964F0D8DE65F}" type="slidenum">
              <a:rPr lang="en-GB" smtClean="0"/>
              <a:t>‹#›</a:t>
            </a:fld>
            <a:endParaRPr lang="en-GB"/>
          </a:p>
        </p:txBody>
      </p:sp>
    </p:spTree>
    <p:extLst>
      <p:ext uri="{BB962C8B-B14F-4D97-AF65-F5344CB8AC3E}">
        <p14:creationId xmlns:p14="http://schemas.microsoft.com/office/powerpoint/2010/main" val="419039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01133-72DE-444E-8F53-67723E761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B0ABE2-62B6-40DA-8D7D-C4CBBE9CC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E01DDC-1AED-4F72-BFF7-8719F2F1F93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82B9C59D-B915-4CF5-AFC7-83806A1F5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43B5EA-8C4C-4721-8A67-BB97956D9F9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40360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88FF-338E-47F9-89D3-05A0B72C45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9B249C-B069-4BA0-8C2D-E94D497208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162F9-7920-4B37-A6C9-9D84CB641BD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7F5A1CDA-B9D8-40DD-9C67-5B05F899DB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522AC-8154-4AEE-AB06-5957CFD91F82}"/>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58682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C1574E-3918-4493-95BF-2E345AFE9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BF7C8B-9CE8-4DC1-93E2-2FAA5A8598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84DB0E-8ECD-4678-9514-CD7C0E09A0A0}"/>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A7D44AB9-14C6-4D10-8701-39971262FB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864F42-1AD7-4199-9279-AA43A2F8F953}"/>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66138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A314-C398-41CF-BF9D-6D60E9BBB9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E842B-1088-40E4-BE36-39BF8E74FD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5D8BBC-02CB-4B60-9DE7-1721ABC7ED87}"/>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4E6B5D5B-97B8-4E88-8ECB-F74AE9BD2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6B07F-B0E0-4D8F-831B-08A6D6B4734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16710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BE790-946A-4422-BABD-DA467800B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0371DB-27E7-4FDD-894E-B8F9F2D741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2B9674-2B56-40A9-ADB9-75F7910C25B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9804E96D-7E1E-4A10-B46B-84EA991896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4609A-BE61-487C-A954-E3E0B0590F5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2517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41BC-3B32-4CF9-B7F3-1063831725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77E919-6087-439B-9575-4C5EA9F806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A81299-37BD-4ACC-A6DB-8EBB7BBADD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748B7E-540B-46EA-B485-CB62132C46C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84EE3728-0A9E-4F3A-B90D-08CDB4BE3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66288-4052-4389-B4CE-01595209F648}"/>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206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573E-9221-4E5E-8314-D328865D9E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A75C58-3D59-4CBD-91EF-8C4705080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62C334-FFD0-4ECA-BEF5-6AA4000ED3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EB1716-2B36-4E1E-B606-B3F374231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C5D04F-DEC8-472A-95CE-10CAB53B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B8EA8F-0C7F-43CD-A6AD-3AC76ADD99E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8" name="Footer Placeholder 7">
            <a:extLst>
              <a:ext uri="{FF2B5EF4-FFF2-40B4-BE49-F238E27FC236}">
                <a16:creationId xmlns:a16="http://schemas.microsoft.com/office/drawing/2014/main" id="{3CB40939-CF2A-42FB-A777-4C12960142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5EEE0C-D185-474D-B831-9E61390F5ACC}"/>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9745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34F-6111-41FD-BFBD-70F45FF4E1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B98B33-6D5F-4EA9-A4C8-269220A6F569}"/>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4" name="Footer Placeholder 3">
            <a:extLst>
              <a:ext uri="{FF2B5EF4-FFF2-40B4-BE49-F238E27FC236}">
                <a16:creationId xmlns:a16="http://schemas.microsoft.com/office/drawing/2014/main" id="{98C94B95-A2FB-4DF9-8CE7-267FCC1191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CABF65-46FE-43CA-9AAB-B36A578FCB87}"/>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425018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2D9E4-BD97-4F90-A992-246D2A322B8A}"/>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3" name="Footer Placeholder 2">
            <a:extLst>
              <a:ext uri="{FF2B5EF4-FFF2-40B4-BE49-F238E27FC236}">
                <a16:creationId xmlns:a16="http://schemas.microsoft.com/office/drawing/2014/main" id="{C595B2D0-34F3-43C9-ACF6-DD4F4011C2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B3F8C0-5698-487B-9FD8-AC73D0B297F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01679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AD52-4839-4B4D-B8BE-2D7CDC40A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B4F345-FC88-4B7A-A6FA-54E9737491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1DEBC2-7FD1-4D1B-991E-FFA1D9BB8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83AF0-EEE0-4210-BF41-656444FF6FF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BADD5970-E7F3-4296-9BE9-C8544530C5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975EA3-8B8B-4689-94B1-0D4C0330C889}"/>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43355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5EE0-2072-4146-AFE2-0BA412B65E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063E43-EDF1-445D-96C4-3BCA402A2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DBF2BE-8F08-4FFB-8A40-62AB55ED1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1926A8-3C40-49A4-9D45-1E52692A394E}"/>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E995D7D7-0A66-4B75-B131-EE258698A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E4ECBD-7D72-4F9E-B056-705EB4E0ADEA}"/>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992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6DECB5-AEA3-46FD-9C9A-E31366E8D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F1C8F-2D59-4BD2-865D-6F2526675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DDB7C0-CAB2-4075-86B9-51AD8223B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2BE4AA71-A237-4E7D-8A9D-937F939AA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29F1BE-71B1-493D-ACC4-05B957C6D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01EA5-02DD-49F3-AF89-FB1E8F7A688D}" type="slidenum">
              <a:rPr lang="en-GB" smtClean="0"/>
              <a:t>‹#›</a:t>
            </a:fld>
            <a:endParaRPr lang="en-GB"/>
          </a:p>
        </p:txBody>
      </p:sp>
    </p:spTree>
    <p:extLst>
      <p:ext uri="{BB962C8B-B14F-4D97-AF65-F5344CB8AC3E}">
        <p14:creationId xmlns:p14="http://schemas.microsoft.com/office/powerpoint/2010/main" val="122087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RjWYdk2X7I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a:extLst>
              <a:ext uri="{FF2B5EF4-FFF2-40B4-BE49-F238E27FC236}">
                <a16:creationId xmlns:a16="http://schemas.microsoft.com/office/drawing/2014/main" id="{9097F07D-45C5-45DF-BC6D-583455407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1"/>
            <a:ext cx="12192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a:extLst>
              <a:ext uri="{FF2B5EF4-FFF2-40B4-BE49-F238E27FC236}">
                <a16:creationId xmlns:a16="http://schemas.microsoft.com/office/drawing/2014/main" id="{A38B0C6D-5809-4FA7-95C6-F4C791481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 b="8"/>
          <a:stretch>
            <a:fillRect/>
          </a:stretch>
        </p:blipFill>
        <p:spPr bwMode="auto">
          <a:xfrm>
            <a:off x="0" y="0"/>
            <a:ext cx="121920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Content Placeholder 2">
            <a:extLst>
              <a:ext uri="{FF2B5EF4-FFF2-40B4-BE49-F238E27FC236}">
                <a16:creationId xmlns:a16="http://schemas.microsoft.com/office/drawing/2014/main" id="{D3061D42-D4E5-406F-8080-E0378DCAE9D0}"/>
              </a:ext>
            </a:extLst>
          </p:cNvPr>
          <p:cNvSpPr>
            <a:spLocks noGrp="1" noChangeArrowheads="1"/>
          </p:cNvSpPr>
          <p:nvPr>
            <p:ph idx="1"/>
          </p:nvPr>
        </p:nvSpPr>
        <p:spPr>
          <a:xfrm>
            <a:off x="262467" y="2542117"/>
            <a:ext cx="6294967" cy="3962400"/>
          </a:xfrm>
        </p:spPr>
        <p:txBody>
          <a:bodyPr rtlCol="0">
            <a:normAutofit/>
          </a:bodyPr>
          <a:lstStyle/>
          <a:p>
            <a:pPr marL="0" indent="0">
              <a:lnSpc>
                <a:spcPct val="107000"/>
              </a:lnSpc>
              <a:spcAft>
                <a:spcPts val="800"/>
              </a:spcAft>
              <a:buNone/>
              <a:defRPr/>
            </a:pPr>
            <a:r>
              <a:rPr lang="en-US" altLang="en-US" sz="2200" b="1" dirty="0">
                <a:latin typeface="Century Gothic" panose="020B0502020202020204" pitchFamily="34" charset="0"/>
                <a:ea typeface="Calibri" panose="020F0502020204030204" pitchFamily="34" charset="0"/>
                <a:cs typeface="Times New Roman" panose="02020603050405020304" pitchFamily="18" charset="0"/>
              </a:rPr>
              <a:t>Psalm 46:1-3</a:t>
            </a:r>
            <a:r>
              <a:rPr lang="en-US" altLang="en-US" sz="2200" dirty="0">
                <a:latin typeface="Century Gothic" panose="020B0502020202020204" pitchFamily="34" charset="0"/>
                <a:ea typeface="Calibri" panose="020F0502020204030204" pitchFamily="34" charset="0"/>
                <a:cs typeface="Times New Roman" panose="02020603050405020304" pitchFamily="18" charset="0"/>
              </a:rPr>
              <a:t>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God is our refuge and strength,</a:t>
            </a:r>
            <a:r>
              <a:rPr lang="en-GB" altLang="en-US" sz="2200" dirty="0">
                <a:solidFill>
                  <a:srgbClr val="000000"/>
                </a:solidFill>
                <a:latin typeface="Century Gothic" panose="020B0502020202020204" pitchFamily="34" charset="0"/>
                <a:ea typeface="Calibri" panose="020F0502020204030204" pitchFamily="34" charset="0"/>
                <a:cs typeface="Courier New" panose="02070309020205020404" pitchFamily="49" charset="0"/>
              </a:rPr>
              <a:t>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an ever-present help in trouble. Therefore, we will not fear, though the earth give way</a:t>
            </a:r>
            <a:r>
              <a:rPr lang="en-GB" altLang="en-US" sz="2200" dirty="0">
                <a:solidFill>
                  <a:srgbClr val="000000"/>
                </a:solidFill>
                <a:latin typeface="Century Gothic" panose="020B0502020202020204" pitchFamily="34" charset="0"/>
                <a:ea typeface="Calibri" panose="020F0502020204030204" pitchFamily="34" charset="0"/>
                <a:cs typeface="Courier New" panose="02070309020205020404" pitchFamily="49" charset="0"/>
              </a:rPr>
              <a:t> </a:t>
            </a:r>
            <a:r>
              <a:rPr lang="en-GB" altLang="en-US" sz="2200" dirty="0">
                <a:solidFill>
                  <a:srgbClr val="000000"/>
                </a:solidFill>
                <a:latin typeface="Century Gothic" panose="020B0502020202020204" pitchFamily="34" charset="0"/>
                <a:ea typeface="Calibri" panose="020F0502020204030204" pitchFamily="34" charset="0"/>
                <a:cs typeface="Segoe UI" panose="020B0502040204020203" pitchFamily="34" charset="0"/>
              </a:rPr>
              <a:t>and the mountains fall into the heart of the sea, though its waters roar and foam and the mountains quake with their surging.    </a:t>
            </a:r>
            <a:r>
              <a:rPr lang="en-GB" altLang="en-US" sz="2200" i="1" dirty="0">
                <a:solidFill>
                  <a:srgbClr val="000000"/>
                </a:solidFill>
                <a:latin typeface="Century Gothic" panose="020B0502020202020204" pitchFamily="34" charset="0"/>
                <a:ea typeface="Calibri" panose="020F0502020204030204" pitchFamily="34" charset="0"/>
                <a:cs typeface="Segoe UI" panose="020B0502040204020203" pitchFamily="34" charset="0"/>
              </a:rPr>
              <a:t>NIV</a:t>
            </a:r>
          </a:p>
          <a:p>
            <a:pPr marL="0" indent="0">
              <a:lnSpc>
                <a:spcPct val="107000"/>
              </a:lnSpc>
              <a:spcAft>
                <a:spcPts val="800"/>
              </a:spcAft>
              <a:buNone/>
              <a:defRPr/>
            </a:pPr>
            <a:endParaRPr lang="en-GB" altLang="en-US" sz="2200" i="1" dirty="0">
              <a:latin typeface="Century Gothic" panose="020B0502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defRPr/>
            </a:pPr>
            <a:r>
              <a:rPr lang="en-US" altLang="en-US" sz="2200" b="1" dirty="0">
                <a:latin typeface="Century Gothic" panose="020B0502020202020204" pitchFamily="34" charset="0"/>
                <a:ea typeface="Calibri" panose="020F0502020204030204" pitchFamily="34" charset="0"/>
                <a:cs typeface="Times New Roman" panose="02020603050405020304" pitchFamily="18" charset="0"/>
              </a:rPr>
              <a:t>More Reading: Matthew 8:23-27</a:t>
            </a:r>
            <a:endParaRPr lang="en-GB" altLang="en-US" sz="2200" i="1" dirty="0">
              <a:solidFill>
                <a:srgbClr val="000000"/>
              </a:solidFill>
              <a:latin typeface="Century Gothic" panose="020B0502020202020204" pitchFamily="34" charset="0"/>
              <a:ea typeface="Calibri" panose="020F0502020204030204" pitchFamily="34" charset="0"/>
              <a:cs typeface="Segoe UI" panose="020B0502040204020203" pitchFamily="34" charset="0"/>
            </a:endParaRPr>
          </a:p>
        </p:txBody>
      </p:sp>
      <p:sp>
        <p:nvSpPr>
          <p:cNvPr id="20484" name="Title 1">
            <a:extLst>
              <a:ext uri="{FF2B5EF4-FFF2-40B4-BE49-F238E27FC236}">
                <a16:creationId xmlns:a16="http://schemas.microsoft.com/office/drawing/2014/main" id="{BA91B555-279E-4945-A002-39199243ECE0}"/>
              </a:ext>
            </a:extLst>
          </p:cNvPr>
          <p:cNvSpPr txBox="1">
            <a:spLocks noChangeArrowheads="1"/>
          </p:cNvSpPr>
          <p:nvPr/>
        </p:nvSpPr>
        <p:spPr bwMode="auto">
          <a:xfrm>
            <a:off x="2667001" y="427568"/>
            <a:ext cx="3255433"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spcBef>
                <a:spcPct val="0"/>
              </a:spcBef>
              <a:buFontTx/>
              <a:buNone/>
            </a:pPr>
            <a:r>
              <a:rPr lang="en-US" altLang="en-US" sz="6400" b="1">
                <a:solidFill>
                  <a:schemeClr val="bg1"/>
                </a:solidFill>
                <a:latin typeface="Century Gothic" panose="020B0502020202020204" pitchFamily="34" charset="0"/>
                <a:ea typeface="Calibri" panose="020F0502020204030204" pitchFamily="34" charset="0"/>
                <a:cs typeface="Times New Roman" panose="02020603050405020304" pitchFamily="18" charset="0"/>
              </a:rPr>
              <a:t>Week 5</a:t>
            </a:r>
            <a:endParaRPr lang="en-GB" altLang="en-US" sz="6400" i="1">
              <a:solidFill>
                <a:schemeClr val="bg1"/>
              </a:solidFill>
              <a:latin typeface="Calibri Light" panose="020F0302020204030204" pitchFamily="34" charset="0"/>
              <a:ea typeface="Calibri" panose="020F0502020204030204" pitchFamily="34" charset="0"/>
              <a:cs typeface="Times New Roman" panose="02020603050405020304" pitchFamily="18" charset="0"/>
            </a:endParaRPr>
          </a:p>
        </p:txBody>
      </p:sp>
      <p:sp>
        <p:nvSpPr>
          <p:cNvPr id="20485" name="TextBox 10">
            <a:extLst>
              <a:ext uri="{FF2B5EF4-FFF2-40B4-BE49-F238E27FC236}">
                <a16:creationId xmlns:a16="http://schemas.microsoft.com/office/drawing/2014/main" id="{441CC56E-BB92-47F1-95B9-ECE0A44A93FA}"/>
              </a:ext>
            </a:extLst>
          </p:cNvPr>
          <p:cNvSpPr txBox="1">
            <a:spLocks noChangeArrowheads="1"/>
          </p:cNvSpPr>
          <p:nvPr/>
        </p:nvSpPr>
        <p:spPr bwMode="auto">
          <a:xfrm>
            <a:off x="7056968" y="1699684"/>
            <a:ext cx="5069417" cy="345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ct val="107000"/>
              </a:lnSpc>
              <a:spcAft>
                <a:spcPts val="800"/>
              </a:spcAft>
            </a:pPr>
            <a:r>
              <a:rPr lang="en-GB" altLang="en-US" sz="1867">
                <a:latin typeface="Century Gothic" panose="020B0502020202020204" pitchFamily="34" charset="0"/>
                <a:ea typeface="Calibri" panose="020F0502020204030204" pitchFamily="34" charset="0"/>
                <a:cs typeface="Times New Roman" panose="02020603050405020304" pitchFamily="18" charset="0"/>
              </a:rPr>
              <a:t>When people take part in walking pilgrimages, they need to find shelter at night, some will camp, some will book places to stay along the way. Sometimes during a day’s walking, people will need to take shelter or find a place of safety. Our fifth item is </a:t>
            </a:r>
            <a:r>
              <a:rPr lang="en-GB" altLang="en-US" sz="1867" b="1">
                <a:latin typeface="Century Gothic" panose="020B0502020202020204" pitchFamily="34" charset="0"/>
                <a:ea typeface="Calibri" panose="020F0502020204030204" pitchFamily="34" charset="0"/>
                <a:cs typeface="Times New Roman" panose="02020603050405020304" pitchFamily="18" charset="0"/>
              </a:rPr>
              <a:t>shelter</a:t>
            </a:r>
            <a:r>
              <a:rPr lang="en-GB" altLang="en-US" sz="1867">
                <a:latin typeface="Century Gothic" panose="020B0502020202020204" pitchFamily="34" charset="0"/>
                <a:ea typeface="Calibri" panose="020F0502020204030204" pitchFamily="34" charset="0"/>
                <a:cs typeface="Times New Roman" panose="02020603050405020304" pitchFamily="18" charset="0"/>
              </a:rPr>
              <a:t>. </a:t>
            </a:r>
            <a:r>
              <a:rPr lang="en-GB" altLang="en-US" sz="1867" b="1">
                <a:latin typeface="Century Gothic" panose="020B0502020202020204" pitchFamily="34" charset="0"/>
                <a:ea typeface="Calibri" panose="020F0502020204030204" pitchFamily="34" charset="0"/>
                <a:cs typeface="Times New Roman" panose="02020603050405020304" pitchFamily="18" charset="0"/>
              </a:rPr>
              <a:t>Watch the video </a:t>
            </a:r>
            <a:r>
              <a:rPr lang="en-GB" altLang="en-US" sz="1867">
                <a:latin typeface="Century Gothic" panose="020B0502020202020204" pitchFamily="34" charset="0"/>
                <a:ea typeface="Calibri" panose="020F0502020204030204" pitchFamily="34" charset="0"/>
                <a:cs typeface="Times New Roman" panose="02020603050405020304" pitchFamily="18" charset="0"/>
              </a:rPr>
              <a:t>to find out more about the shelters found on Lindisfarne in Northumberland, also known as Holy Island, and where we can take shelter during the storms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A picture containing text&#10;&#10;Description automatically generated">
            <a:hlinkClick r:id="rId2"/>
            <a:extLst>
              <a:ext uri="{FF2B5EF4-FFF2-40B4-BE49-F238E27FC236}">
                <a16:creationId xmlns:a16="http://schemas.microsoft.com/office/drawing/2014/main" id="{12797A35-E9B9-4B4F-B8F1-395ABFFB3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768" y="0"/>
            <a:ext cx="1118023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F1596F2C-285B-4DC7-B612-7A71B3876830}"/>
              </a:ext>
            </a:extLst>
          </p:cNvPr>
          <p:cNvSpPr>
            <a:spLocks noGrp="1"/>
          </p:cNvSpPr>
          <p:nvPr>
            <p:ph idx="1"/>
          </p:nvPr>
        </p:nvSpPr>
        <p:spPr>
          <a:xfrm>
            <a:off x="548217" y="4042833"/>
            <a:ext cx="7061200" cy="2550584"/>
          </a:xfrm>
        </p:spPr>
        <p:txBody>
          <a:bodyPr rtlCol="0">
            <a:normAutofit fontScale="77500" lnSpcReduction="20000"/>
          </a:bodyPr>
          <a:lstStyle/>
          <a:p>
            <a:pPr marL="0" indent="0" defTabSz="914354">
              <a:lnSpc>
                <a:spcPct val="107000"/>
              </a:lnSpc>
              <a:spcAft>
                <a:spcPts val="800"/>
              </a:spcAft>
              <a:buNone/>
              <a:defRPr/>
            </a:pPr>
            <a:r>
              <a:rPr lang="en-US" sz="3600" b="1" dirty="0">
                <a:latin typeface="Century Gothic" panose="020B0502020202020204" pitchFamily="34" charset="0"/>
                <a:ea typeface="Calibri" panose="020F0502020204030204" pitchFamily="34" charset="0"/>
                <a:cs typeface="Times New Roman" panose="02020603050405020304" pitchFamily="18" charset="0"/>
              </a:rPr>
              <a:t>Questions</a:t>
            </a:r>
            <a:endParaRPr lang="en-GB" sz="3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dirty="0">
                <a:latin typeface="Century Gothic" panose="020B0502020202020204" pitchFamily="34" charset="0"/>
                <a:ea typeface="Calibri" panose="020F0502020204030204" pitchFamily="34" charset="0"/>
                <a:cs typeface="Times New Roman" panose="02020603050405020304" pitchFamily="18" charset="0"/>
              </a:rPr>
              <a:t>Who or what helped you when life has felt stormy? </a:t>
            </a:r>
            <a:endParaRPr lang="en-GB" sz="2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b="1" dirty="0">
                <a:latin typeface="Century Gothic" panose="020B0502020202020204" pitchFamily="34" charset="0"/>
                <a:ea typeface="Calibri" panose="020F0502020204030204" pitchFamily="34" charset="0"/>
                <a:cs typeface="Times New Roman" panose="02020603050405020304" pitchFamily="18" charset="0"/>
              </a:rPr>
              <a:t>Have you tried something new, outside your comfort zone? </a:t>
            </a:r>
            <a:endParaRPr lang="en-GB" sz="2600" b="1"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dirty="0">
                <a:latin typeface="Century Gothic" panose="020B0502020202020204" pitchFamily="34" charset="0"/>
                <a:ea typeface="Calibri" panose="020F0502020204030204" pitchFamily="34" charset="0"/>
                <a:cs typeface="Times New Roman" panose="02020603050405020304" pitchFamily="18" charset="0"/>
              </a:rPr>
              <a:t>What did you learn about yourself during this time?</a:t>
            </a:r>
            <a:endParaRPr lang="en-GB" sz="2600" dirty="0">
              <a:latin typeface="Century Gothic" panose="020B0502020202020204" pitchFamily="34" charset="0"/>
              <a:ea typeface="Calibri" panose="020F0502020204030204" pitchFamily="34" charset="0"/>
              <a:cs typeface="Times New Roman" panose="02020603050405020304" pitchFamily="18" charset="0"/>
            </a:endParaRPr>
          </a:p>
          <a:p>
            <a:pPr marL="0" indent="0" defTabSz="914354">
              <a:buNone/>
              <a:defRPr/>
            </a:pPr>
            <a:endParaRPr lang="en-GB" dirty="0">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AC6538B9-7896-4C15-9B2F-35C8BFD815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 b="15"/>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a:extLst>
              <a:ext uri="{FF2B5EF4-FFF2-40B4-BE49-F238E27FC236}">
                <a16:creationId xmlns:a16="http://schemas.microsoft.com/office/drawing/2014/main" id="{30092B7A-1FC5-42A9-920A-F4330585B1F4}"/>
              </a:ext>
            </a:extLst>
          </p:cNvPr>
          <p:cNvGraphicFramePr>
            <a:graphicFrameLocks noGrp="1"/>
          </p:cNvGraphicFramePr>
          <p:nvPr>
            <p:ph idx="1"/>
          </p:nvPr>
        </p:nvGraphicFramePr>
        <p:xfrm>
          <a:off x="2370667" y="1348317"/>
          <a:ext cx="9427634" cy="3685120"/>
        </p:xfrm>
        <a:graphic>
          <a:graphicData uri="http://schemas.openxmlformats.org/drawingml/2006/table">
            <a:tbl>
              <a:tblPr firstRow="1" firstCol="1" bandRow="1">
                <a:tableStyleId>{5C22544A-7EE6-4342-B048-85BDC9FD1C3A}</a:tableStyleId>
              </a:tblPr>
              <a:tblGrid>
                <a:gridCol w="4713817">
                  <a:extLst>
                    <a:ext uri="{9D8B030D-6E8A-4147-A177-3AD203B41FA5}">
                      <a16:colId xmlns:a16="http://schemas.microsoft.com/office/drawing/2014/main" val="20000"/>
                    </a:ext>
                  </a:extLst>
                </a:gridCol>
                <a:gridCol w="4713817">
                  <a:extLst>
                    <a:ext uri="{9D8B030D-6E8A-4147-A177-3AD203B41FA5}">
                      <a16:colId xmlns:a16="http://schemas.microsoft.com/office/drawing/2014/main" val="20001"/>
                    </a:ext>
                  </a:extLst>
                </a:gridCol>
              </a:tblGrid>
              <a:tr h="1803741">
                <a:tc>
                  <a:txBody>
                    <a:bodyPr/>
                    <a:lstStyle/>
                    <a:p>
                      <a:pPr marL="228600" indent="0" algn="ctr">
                        <a:lnSpc>
                          <a:spcPct val="107000"/>
                        </a:lnSpc>
                        <a:buFont typeface="Arial" panose="020B0604020202020204" pitchFamily="34" charset="0"/>
                        <a:buNone/>
                      </a:pPr>
                      <a:r>
                        <a:rPr lang="en-US" sz="2400" b="1" i="0" dirty="0">
                          <a:solidFill>
                            <a:schemeClr val="tx1"/>
                          </a:solidFill>
                          <a:effectLst/>
                          <a:latin typeface="Century Gothic" panose="020B0502020202020204" pitchFamily="34" charset="0"/>
                        </a:rPr>
                        <a:t>Discover</a:t>
                      </a:r>
                    </a:p>
                    <a:p>
                      <a:pPr marL="228600" indent="0">
                        <a:lnSpc>
                          <a:spcPct val="107000"/>
                        </a:lnSpc>
                        <a:buFont typeface="Arial" panose="020B0604020202020204" pitchFamily="34" charset="0"/>
                        <a:buNone/>
                      </a:pPr>
                      <a:endParaRPr lang="en-GB" sz="12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Find out about someone who has shown resilience during difficult times: Nelson Mandela, Bethany Hamilton, Martin Luther King.</a:t>
                      </a:r>
                      <a:endParaRPr lang="en-GB" sz="1200" b="0"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What helped them carry on trying?</a:t>
                      </a:r>
                      <a:endParaRPr lang="en-GB" sz="1200" b="0"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How can their story encourage us?</a:t>
                      </a:r>
                      <a:endParaRPr lang="en-GB" sz="1200" b="0" dirty="0">
                        <a:solidFill>
                          <a:schemeClr val="tx1"/>
                        </a:solidFill>
                        <a:effectLst/>
                        <a:latin typeface="Century Gothic" panose="020B0502020202020204" pitchFamily="34" charset="0"/>
                      </a:endParaRPr>
                    </a:p>
                    <a:p>
                      <a:pPr marL="228600" indent="0">
                        <a:lnSpc>
                          <a:spcPct val="107000"/>
                        </a:lnSpc>
                        <a:buFont typeface="Arial" panose="020B0604020202020204" pitchFamily="34" charset="0"/>
                        <a:buNone/>
                      </a:pPr>
                      <a:r>
                        <a:rPr lang="en-GB" sz="1200" b="0" dirty="0">
                          <a:solidFill>
                            <a:schemeClr val="tx1"/>
                          </a:solidFill>
                          <a:effectLst/>
                          <a:latin typeface="Century Gothic" panose="020B0502020202020204" pitchFamily="34" charset="0"/>
                        </a:rPr>
                        <a:t> </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3" marR="68573"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228600" indent="0" algn="ctr">
                        <a:lnSpc>
                          <a:spcPct val="107000"/>
                        </a:lnSpc>
                        <a:buFont typeface="Arial" panose="020B0604020202020204" pitchFamily="34" charset="0"/>
                        <a:buNone/>
                      </a:pPr>
                      <a:r>
                        <a:rPr lang="en-US" sz="2400" b="1" dirty="0">
                          <a:solidFill>
                            <a:schemeClr val="tx1"/>
                          </a:solidFill>
                          <a:effectLst/>
                          <a:latin typeface="Century Gothic" panose="020B0502020202020204" pitchFamily="34" charset="0"/>
                        </a:rPr>
                        <a:t>Reflect</a:t>
                      </a:r>
                    </a:p>
                    <a:p>
                      <a:pPr marL="228600" indent="0">
                        <a:lnSpc>
                          <a:spcPct val="107000"/>
                        </a:lnSpc>
                        <a:buFont typeface="Arial" panose="020B0604020202020204" pitchFamily="34" charset="0"/>
                        <a:buNone/>
                      </a:pPr>
                      <a:endParaRPr lang="en-GB" sz="12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Build a wall of resilience bricks. Cut brick shapes in paper. Write on each of them times when you have faced something new or have been worried, but still achieved it and developed new skills or bravery. </a:t>
                      </a:r>
                      <a:endParaRPr lang="en-GB" sz="1200" b="0" dirty="0">
                        <a:solidFill>
                          <a:schemeClr val="tx1"/>
                        </a:solidFill>
                        <a:effectLst/>
                        <a:latin typeface="Century Gothic" panose="020B0502020202020204" pitchFamily="34" charset="0"/>
                      </a:endParaRPr>
                    </a:p>
                    <a:p>
                      <a:pPr marL="171450" lvl="0" indent="-171450">
                        <a:lnSpc>
                          <a:spcPct val="107000"/>
                        </a:lnSpc>
                        <a:spcAft>
                          <a:spcPts val="800"/>
                        </a:spcAft>
                        <a:buFont typeface="Arial" panose="020B0604020202020204" pitchFamily="34" charset="0"/>
                        <a:buChar char="•"/>
                      </a:pPr>
                      <a:r>
                        <a:rPr lang="en-US" sz="1200" b="0" dirty="0">
                          <a:solidFill>
                            <a:schemeClr val="tx1"/>
                          </a:solidFill>
                          <a:effectLst/>
                          <a:latin typeface="Century Gothic" panose="020B0502020202020204" pitchFamily="34" charset="0"/>
                        </a:rPr>
                        <a:t>Think of who has encouraged you and add these moments to your wall. </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3" marR="68573"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1379">
                <a:tc>
                  <a:txBody>
                    <a:bodyPr/>
                    <a:lstStyle/>
                    <a:p>
                      <a:pPr marL="228600" indent="0" algn="ctr">
                        <a:lnSpc>
                          <a:spcPct val="107000"/>
                        </a:lnSpc>
                        <a:buFont typeface="Arial" panose="020B0604020202020204" pitchFamily="34" charset="0"/>
                        <a:buNone/>
                      </a:pPr>
                      <a:r>
                        <a:rPr lang="en-US" sz="2400" b="1" dirty="0">
                          <a:solidFill>
                            <a:schemeClr val="tx1"/>
                          </a:solidFill>
                          <a:effectLst/>
                          <a:latin typeface="Century Gothic" panose="020B0502020202020204" pitchFamily="34" charset="0"/>
                        </a:rPr>
                        <a:t>Create</a:t>
                      </a: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Find a box and some lollipop sticks and make a shelter like those on Holy Island. </a:t>
                      </a:r>
                      <a:endParaRPr lang="en-GB" sz="1200" b="0"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On the inside of the walls write or draw things that you shelter from.</a:t>
                      </a:r>
                      <a:endParaRPr lang="en-GB" sz="1200" b="0"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On the outside write or draw people or things that help you when you are scared and need to shelter.</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3" marR="68573"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228600" indent="0" algn="ctr">
                        <a:lnSpc>
                          <a:spcPct val="107000"/>
                        </a:lnSpc>
                        <a:buFont typeface="Arial" panose="020B0604020202020204" pitchFamily="34" charset="0"/>
                        <a:buNone/>
                      </a:pPr>
                      <a:r>
                        <a:rPr lang="en-US" sz="2400" b="1" dirty="0">
                          <a:solidFill>
                            <a:schemeClr val="tx1"/>
                          </a:solidFill>
                          <a:effectLst/>
                          <a:latin typeface="Century Gothic" panose="020B0502020202020204" pitchFamily="34" charset="0"/>
                        </a:rPr>
                        <a:t>Act</a:t>
                      </a:r>
                    </a:p>
                    <a:p>
                      <a:pPr marL="228600" indent="0">
                        <a:lnSpc>
                          <a:spcPct val="107000"/>
                        </a:lnSpc>
                        <a:buFont typeface="Arial" panose="020B0604020202020204" pitchFamily="34" charset="0"/>
                        <a:buNone/>
                      </a:pPr>
                      <a:endParaRPr lang="en-GB" sz="12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Try out a new activity or hobby, perhaps without the security of your circle of friends. Take this as an opportunity to stretch yourself. </a:t>
                      </a:r>
                      <a:endParaRPr lang="en-GB" sz="1200" b="0" dirty="0">
                        <a:solidFill>
                          <a:schemeClr val="tx1"/>
                        </a:solidFill>
                        <a:effectLst/>
                        <a:latin typeface="Century Gothic" panose="020B0502020202020204" pitchFamily="34" charset="0"/>
                      </a:endParaRPr>
                    </a:p>
                    <a:p>
                      <a:pPr marL="171450" lvl="0" indent="-171450">
                        <a:lnSpc>
                          <a:spcPct val="107000"/>
                        </a:lnSpc>
                        <a:spcAft>
                          <a:spcPts val="800"/>
                        </a:spcAft>
                        <a:buFont typeface="Arial" panose="020B0604020202020204" pitchFamily="34" charset="0"/>
                        <a:buChar char="•"/>
                      </a:pPr>
                      <a:r>
                        <a:rPr lang="en-US" sz="1200" b="0" dirty="0">
                          <a:solidFill>
                            <a:schemeClr val="tx1"/>
                          </a:solidFill>
                          <a:effectLst/>
                          <a:latin typeface="Century Gothic" panose="020B0502020202020204" pitchFamily="34" charset="0"/>
                        </a:rPr>
                        <a:t>Support or raise awareness for a homeless charity that offers people shelter.</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lnSpc>
                          <a:spcPct val="107000"/>
                        </a:lnSpc>
                        <a:buFont typeface="Arial" panose="020B0604020202020204" pitchFamily="34" charset="0"/>
                        <a:buNone/>
                      </a:pP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73" marR="68573"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AE5FC304-4148-4E60-8B11-B6605762FAF2}"/>
              </a:ext>
            </a:extLst>
          </p:cNvPr>
          <p:cNvSpPr txBox="1"/>
          <p:nvPr/>
        </p:nvSpPr>
        <p:spPr>
          <a:xfrm>
            <a:off x="131234" y="5033434"/>
            <a:ext cx="10384367" cy="1098570"/>
          </a:xfrm>
          <a:prstGeom prst="rect">
            <a:avLst/>
          </a:prstGeom>
          <a:noFill/>
        </p:spPr>
        <p:txBody>
          <a:bodyPr>
            <a:spAutoFit/>
          </a:bodyPr>
          <a:lstStyle/>
          <a:p>
            <a:pPr defTabSz="914354">
              <a:lnSpc>
                <a:spcPct val="107000"/>
              </a:lnSpc>
              <a:spcAft>
                <a:spcPts val="825"/>
              </a:spcAft>
              <a:defRPr/>
            </a:pPr>
            <a:r>
              <a:rPr lang="en-US" sz="28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Prayer</a:t>
            </a:r>
            <a:endParaRPr lang="en-GB" sz="28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defTabSz="914354">
              <a:lnSpc>
                <a:spcPct val="107000"/>
              </a:lnSpc>
              <a:spcAft>
                <a:spcPts val="825"/>
              </a:spcAft>
              <a:defRPr/>
            </a:pP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Jesus, friend and </a:t>
            </a:r>
            <a:r>
              <a:rPr lang="en-US" sz="1400" b="1" dirty="0" err="1">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saviour</a:t>
            </a:r>
            <a:r>
              <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t>
            </a: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be with us in the storms of life</a:t>
            </a:r>
            <a:r>
              <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t>
            </a: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Encourage us to step out of our comfort zone</a:t>
            </a:r>
            <a:r>
              <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t>
            </a: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Help us to be open to new things and to grow in confidence.</a:t>
            </a:r>
            <a:r>
              <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t>
            </a: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Help us to see ourselves as you see us, full of potential for good</a:t>
            </a:r>
            <a:r>
              <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t>
            </a:r>
            <a:r>
              <a:rPr lang="en-US"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Amen.</a:t>
            </a:r>
            <a:endParaRPr lang="en-GB" sz="1400" b="1" dirty="0">
              <a:solidFill>
                <a:schemeClr val="bg1"/>
              </a:solidFill>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2543" name="Title 1">
            <a:extLst>
              <a:ext uri="{FF2B5EF4-FFF2-40B4-BE49-F238E27FC236}">
                <a16:creationId xmlns:a16="http://schemas.microsoft.com/office/drawing/2014/main" id="{9B80EA89-45E9-43CD-8BEA-664C4790183D}"/>
              </a:ext>
            </a:extLst>
          </p:cNvPr>
          <p:cNvSpPr txBox="1">
            <a:spLocks noChangeArrowheads="1"/>
          </p:cNvSpPr>
          <p:nvPr/>
        </p:nvSpPr>
        <p:spPr bwMode="auto">
          <a:xfrm>
            <a:off x="2745317" y="277284"/>
            <a:ext cx="10515600" cy="132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spcBef>
                <a:spcPct val="0"/>
              </a:spcBef>
              <a:buFontTx/>
              <a:buNone/>
            </a:pPr>
            <a:r>
              <a:rPr lang="en-GB" altLang="en-US" sz="4400" b="1">
                <a:latin typeface="Century Gothic" panose="020B0502020202020204" pitchFamily="34" charset="0"/>
              </a:rPr>
              <a:t>Challenges: </a:t>
            </a:r>
            <a:endParaRPr lang="en-GB" altLang="en-US" sz="7200">
              <a:latin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434</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Century Gothic</vt:lpstr>
      <vt:lpstr>Courier New</vt:lpstr>
      <vt:lpstr>Segoe UI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Snowden, Peter</dc:creator>
  <cp:lastModifiedBy>Snowden, Peter</cp:lastModifiedBy>
  <cp:revision>5</cp:revision>
  <dcterms:created xsi:type="dcterms:W3CDTF">2021-02-04T09:12:39Z</dcterms:created>
  <dcterms:modified xsi:type="dcterms:W3CDTF">2021-02-04T09:18:48Z</dcterms:modified>
</cp:coreProperties>
</file>