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8"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1133-72DE-444E-8F53-67723E761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B0ABE2-62B6-40DA-8D7D-C4CBBE9CC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E01DDC-1AED-4F72-BFF7-8719F2F1F93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82B9C59D-B915-4CF5-AFC7-83806A1F5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3B5EA-8C4C-4721-8A67-BB97956D9F96}"/>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40360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88FF-338E-47F9-89D3-05A0B72C45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B249C-B069-4BA0-8C2D-E94D497208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162F9-7920-4B37-A6C9-9D84CB641BD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7F5A1CDA-B9D8-40DD-9C67-5B05F899D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522AC-8154-4AEE-AB06-5957CFD91F82}"/>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358682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1574E-3918-4493-95BF-2E345AFE9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BF7C8B-9CE8-4DC1-93E2-2FAA5A8598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4DB0E-8ECD-4678-9514-CD7C0E09A0A0}"/>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A7D44AB9-14C6-4D10-8701-39971262F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864F42-1AD7-4199-9279-AA43A2F8F953}"/>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66138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A314-C398-41CF-BF9D-6D60E9BBB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E842B-1088-40E4-BE36-39BF8E74FD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5D8BBC-02CB-4B60-9DE7-1721ABC7ED87}"/>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4E6B5D5B-97B8-4E88-8ECB-F74AE9BD2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6B07F-B0E0-4D8F-831B-08A6D6B47341}"/>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16710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E790-946A-4422-BABD-DA467800B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0371DB-27E7-4FDD-894E-B8F9F2D74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2B9674-2B56-40A9-ADB9-75F7910C25BD}"/>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9804E96D-7E1E-4A10-B46B-84EA99189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4609A-BE61-487C-A954-E3E0B0590F56}"/>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62517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41BC-3B32-4CF9-B7F3-1063831725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77E919-6087-439B-9575-4C5EA9F806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81299-37BD-4ACC-A6DB-8EBB7BBADD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48B7E-540B-46EA-B485-CB62132C46C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84EE3728-0A9E-4F3A-B90D-08CDB4BE3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66288-4052-4389-B4CE-01595209F648}"/>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320691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573E-9221-4E5E-8314-D328865D9E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75C58-3D59-4CBD-91EF-8C4705080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62C334-FFD0-4ECA-BEF5-6AA4000ED3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EB1716-2B36-4E1E-B606-B3F374231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C5D04F-DEC8-472A-95CE-10CAB53BFE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B8EA8F-0C7F-43CD-A6AD-3AC76ADD99ED}"/>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8" name="Footer Placeholder 7">
            <a:extLst>
              <a:ext uri="{FF2B5EF4-FFF2-40B4-BE49-F238E27FC236}">
                <a16:creationId xmlns:a16="http://schemas.microsoft.com/office/drawing/2014/main" id="{3CB40939-CF2A-42FB-A777-4C12960142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5EEE0C-D185-474D-B831-9E61390F5ACC}"/>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9745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D34F-6111-41FD-BFBD-70F45FF4E1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B98B33-6D5F-4EA9-A4C8-269220A6F569}"/>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4" name="Footer Placeholder 3">
            <a:extLst>
              <a:ext uri="{FF2B5EF4-FFF2-40B4-BE49-F238E27FC236}">
                <a16:creationId xmlns:a16="http://schemas.microsoft.com/office/drawing/2014/main" id="{98C94B95-A2FB-4DF9-8CE7-267FCC1191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ABF65-46FE-43CA-9AAB-B36A578FCB87}"/>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425018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2D9E4-BD97-4F90-A992-246D2A322B8A}"/>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3" name="Footer Placeholder 2">
            <a:extLst>
              <a:ext uri="{FF2B5EF4-FFF2-40B4-BE49-F238E27FC236}">
                <a16:creationId xmlns:a16="http://schemas.microsoft.com/office/drawing/2014/main" id="{C595B2D0-34F3-43C9-ACF6-DD4F4011C2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B3F8C0-5698-487B-9FD8-AC73D0B297F1}"/>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01679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AD52-4839-4B4D-B8BE-2D7CDC40A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B4F345-FC88-4B7A-A6FA-54E973749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1DEBC2-7FD1-4D1B-991E-FFA1D9BB8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283AF0-EEE0-4210-BF41-656444FF6FF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BADD5970-E7F3-4296-9BE9-C8544530C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975EA3-8B8B-4689-94B1-0D4C0330C889}"/>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43355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EE0-2072-4146-AFE2-0BA412B65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063E43-EDF1-445D-96C4-3BCA402A2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DBF2BE-8F08-4FFB-8A40-62AB55ED1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926A8-3C40-49A4-9D45-1E52692A394E}"/>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E995D7D7-0A66-4B75-B131-EE258698A2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4ECBD-7D72-4F9E-B056-705EB4E0ADEA}"/>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6992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DECB5-AEA3-46FD-9C9A-E31366E8D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F1C8F-2D59-4BD2-865D-6F2526675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DB7C0-CAB2-4075-86B9-51AD8223B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2BE4AA71-A237-4E7D-8A9D-937F939AA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29F1BE-71B1-493D-ACC4-05B957C6D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01EA5-02DD-49F3-AF89-FB1E8F7A688D}" type="slidenum">
              <a:rPr lang="en-GB" smtClean="0"/>
              <a:t>‹#›</a:t>
            </a:fld>
            <a:endParaRPr lang="en-GB"/>
          </a:p>
        </p:txBody>
      </p:sp>
    </p:spTree>
    <p:extLst>
      <p:ext uri="{BB962C8B-B14F-4D97-AF65-F5344CB8AC3E}">
        <p14:creationId xmlns:p14="http://schemas.microsoft.com/office/powerpoint/2010/main" val="122087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eHKvQIPCm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ploads-ssl.webflow.com/5cd1652057508fe3247d0dc8/601034f304eb1c27d4ce185d_Finger%20Labyrinth.pdf"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9097F07D-45C5-45DF-BC6D-583455407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AD6A5E38-6824-48DB-B4FC-437E24C9A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 r="9"/>
          <a:stretch>
            <a:fillRect/>
          </a:stretch>
        </p:blipFill>
        <p:spPr bwMode="auto">
          <a:xfrm>
            <a:off x="0" y="1"/>
            <a:ext cx="12558184"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id="{E104C453-FA28-407A-A599-F1663E6F9948}"/>
              </a:ext>
            </a:extLst>
          </p:cNvPr>
          <p:cNvSpPr>
            <a:spLocks noGrp="1" noChangeArrowheads="1"/>
          </p:cNvSpPr>
          <p:nvPr>
            <p:ph idx="1"/>
          </p:nvPr>
        </p:nvSpPr>
        <p:spPr>
          <a:xfrm>
            <a:off x="2645834" y="340784"/>
            <a:ext cx="9326033" cy="6288616"/>
          </a:xfrm>
        </p:spPr>
        <p:txBody>
          <a:bodyPr rtlCol="0">
            <a:normAutofit/>
          </a:bodyPr>
          <a:lstStyle/>
          <a:p>
            <a:pPr marL="0" indent="0">
              <a:lnSpc>
                <a:spcPct val="107000"/>
              </a:lnSpc>
              <a:spcAft>
                <a:spcPts val="800"/>
              </a:spcAft>
              <a:buNone/>
              <a:defRPr/>
            </a:pPr>
            <a:r>
              <a:rPr lang="en-US" altLang="en-US" sz="5700" b="1" dirty="0">
                <a:latin typeface="Century Gothic" panose="020B0502020202020204" pitchFamily="34" charset="0"/>
                <a:ea typeface="Calibri" panose="020F0502020204030204" pitchFamily="34" charset="0"/>
                <a:cs typeface="Times New Roman" panose="02020603050405020304" pitchFamily="18" charset="0"/>
              </a:rPr>
              <a:t>Introduction</a:t>
            </a:r>
            <a:endParaRPr lang="en-GB" altLang="en-US" sz="570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defRPr/>
            </a:pPr>
            <a:r>
              <a:rPr lang="en-GB" altLang="en-US" sz="1800" dirty="0">
                <a:latin typeface="Century Gothic" panose="020B0502020202020204" pitchFamily="34" charset="0"/>
                <a:ea typeface="Calibri" panose="020F0502020204030204" pitchFamily="34" charset="0"/>
                <a:cs typeface="Times New Roman" panose="02020603050405020304" pitchFamily="18" charset="0"/>
              </a:rPr>
              <a:t>Many Christians use the time of Lent for 			     reflecting on their faith and the Easter story. Some people choose to go on a pilgrimage, a walking journey, that gives them space to reflect and think about their relationship with God and how they can follow Jesus’ example by loving, giving and being  compassionate.</a:t>
            </a:r>
          </a:p>
        </p:txBody>
      </p:sp>
      <p:sp>
        <p:nvSpPr>
          <p:cNvPr id="15364" name="TextBox 7">
            <a:extLst>
              <a:ext uri="{FF2B5EF4-FFF2-40B4-BE49-F238E27FC236}">
                <a16:creationId xmlns:a16="http://schemas.microsoft.com/office/drawing/2014/main" id="{783CC072-F4C2-4748-ADF8-D349A43A5487}"/>
              </a:ext>
            </a:extLst>
          </p:cNvPr>
          <p:cNvSpPr txBox="1">
            <a:spLocks noChangeArrowheads="1"/>
          </p:cNvSpPr>
          <p:nvPr/>
        </p:nvSpPr>
        <p:spPr bwMode="auto">
          <a:xfrm>
            <a:off x="2645833" y="3147485"/>
            <a:ext cx="8646584" cy="27367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nSpc>
                <a:spcPct val="107000"/>
              </a:lnSpc>
              <a:spcAft>
                <a:spcPts val="800"/>
              </a:spcAft>
              <a:defRPr/>
            </a:pPr>
            <a:r>
              <a:rPr lang="en-GB" altLang="en-US" dirty="0">
                <a:latin typeface="Century Gothic" panose="020B0502020202020204" pitchFamily="34" charset="0"/>
                <a:ea typeface="Calibri" panose="020F0502020204030204" pitchFamily="34" charset="0"/>
                <a:cs typeface="Times New Roman" panose="02020603050405020304" pitchFamily="18" charset="0"/>
              </a:rPr>
              <a:t>With 6 weeks of content, </a:t>
            </a:r>
            <a:r>
              <a:rPr lang="en-GB" altLang="en-US" b="1" dirty="0">
                <a:latin typeface="Century Gothic" panose="020B0502020202020204" pitchFamily="34" charset="0"/>
                <a:ea typeface="Calibri" panose="020F0502020204030204" pitchFamily="34" charset="0"/>
                <a:cs typeface="Times New Roman" panose="02020603050405020304" pitchFamily="18" charset="0"/>
              </a:rPr>
              <a:t>Pilgrim Pathways</a:t>
            </a:r>
            <a:r>
              <a:rPr lang="en-GB" altLang="en-US" dirty="0">
                <a:latin typeface="Century Gothic" panose="020B0502020202020204" pitchFamily="34" charset="0"/>
                <a:ea typeface="Calibri" panose="020F0502020204030204" pitchFamily="34" charset="0"/>
                <a:cs typeface="Times New Roman" panose="02020603050405020304" pitchFamily="18" charset="0"/>
              </a:rPr>
              <a:t> will take pupils on a pilgrimage journey through Lent, looking at items that are important on a walking pilgrimage. Each week will focus on a different item beginning with a lamp and followed with a map, first aid kit, walking stick, shelter and finally food &amp; drink. </a:t>
            </a:r>
            <a:r>
              <a:rPr lang="en-GB" altLang="en-US" b="1" dirty="0">
                <a:latin typeface="Century Gothic" panose="020B0502020202020204" pitchFamily="34" charset="0"/>
                <a:ea typeface="Calibri" panose="020F0502020204030204" pitchFamily="34" charset="0"/>
                <a:cs typeface="Times New Roman" panose="02020603050405020304" pitchFamily="18" charset="0"/>
              </a:rPr>
              <a:t>Pilgrim Pathways</a:t>
            </a:r>
            <a:r>
              <a:rPr lang="en-GB" altLang="en-US" dirty="0">
                <a:latin typeface="Century Gothic" panose="020B0502020202020204" pitchFamily="34" charset="0"/>
                <a:ea typeface="Calibri" panose="020F0502020204030204" pitchFamily="34" charset="0"/>
                <a:cs typeface="Times New Roman" panose="02020603050405020304" pitchFamily="18" charset="0"/>
              </a:rPr>
              <a:t> will help pupils explore how these items          symbolise ideas that can help them when facing challenges                 	  in their personal life journey. They are designed to encourage              reflection and practical actions that can support pupils’                   wellbeing and happiness.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a:extLst>
              <a:ext uri="{FF2B5EF4-FFF2-40B4-BE49-F238E27FC236}">
                <a16:creationId xmlns:a16="http://schemas.microsoft.com/office/drawing/2014/main" id="{BC61EC8F-2964-4FFE-9E7A-2D5A14713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6" b="76"/>
          <a:stretch>
            <a:fillRect/>
          </a:stretch>
        </p:blipFill>
        <p:spPr bwMode="auto">
          <a:xfrm>
            <a:off x="4978400" y="12701"/>
            <a:ext cx="72136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663AF38-505B-40CD-ACD3-D652B1BB6309}"/>
              </a:ext>
            </a:extLst>
          </p:cNvPr>
          <p:cNvSpPr>
            <a:spLocks noGrp="1"/>
          </p:cNvSpPr>
          <p:nvPr>
            <p:ph idx="1"/>
          </p:nvPr>
        </p:nvSpPr>
        <p:spPr>
          <a:xfrm>
            <a:off x="584200" y="467784"/>
            <a:ext cx="6934200" cy="5867400"/>
          </a:xfrm>
        </p:spPr>
        <p:txBody>
          <a:bodyPr rtlCol="0">
            <a:normAutofit fontScale="62500" lnSpcReduction="20000"/>
          </a:bodyPr>
          <a:lstStyle/>
          <a:p>
            <a:pPr marL="0" indent="0" defTabSz="914354">
              <a:lnSpc>
                <a:spcPct val="107000"/>
              </a:lnSpc>
              <a:spcAft>
                <a:spcPts val="751"/>
              </a:spcAft>
              <a:buNone/>
              <a:defRPr/>
            </a:pPr>
            <a:r>
              <a:rPr lang="en-US" sz="7700" b="1" dirty="0">
                <a:latin typeface="Century Gothic" panose="020B0502020202020204" pitchFamily="34" charset="0"/>
                <a:ea typeface="Calibri" panose="020F0502020204030204" pitchFamily="34" charset="0"/>
                <a:cs typeface="Times New Roman" panose="02020603050405020304" pitchFamily="18" charset="0"/>
              </a:rPr>
              <a:t>Introduction</a:t>
            </a:r>
            <a:endParaRPr lang="en-GB" sz="7700" dirty="0">
              <a:latin typeface="Century Gothic" panose="020B0502020202020204" pitchFamily="34" charset="0"/>
              <a:ea typeface="Calibri" panose="020F0502020204030204" pitchFamily="34" charset="0"/>
              <a:cs typeface="Times New Roman" panose="02020603050405020304" pitchFamily="18" charset="0"/>
            </a:endParaRPr>
          </a:p>
          <a:p>
            <a:pPr marL="0" indent="0" defTabSz="914354">
              <a:lnSpc>
                <a:spcPct val="107000"/>
              </a:lnSpc>
              <a:spcAft>
                <a:spcPts val="751"/>
              </a:spcAft>
              <a:buNone/>
              <a:defRPr/>
            </a:pPr>
            <a:r>
              <a:rPr lang="en-GB"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Each week, the resource includes:</a:t>
            </a:r>
          </a:p>
          <a:p>
            <a:pPr marL="0" indent="0" defTabSz="914354">
              <a:lnSpc>
                <a:spcPct val="107000"/>
              </a:lnSpc>
              <a:spcAft>
                <a:spcPts val="751"/>
              </a:spcAft>
              <a:buNone/>
              <a:defRPr/>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751"/>
              </a:spcAft>
              <a:buSzPts val="1000"/>
              <a:buFont typeface="Symbol" panose="05050102010706020507" pitchFamily="18" charset="2"/>
              <a:buChar char=""/>
              <a:tabLst>
                <a:tab pos="457178" algn="l"/>
              </a:tabLst>
              <a:defRPr/>
            </a:pPr>
            <a:r>
              <a:rPr lang="en-GB"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An introduction to the pilgrimage symbol</a:t>
            </a:r>
            <a:endParaRPr lang="en-GB" dirty="0">
              <a:solidFill>
                <a:srgbClr val="1A1B1F"/>
              </a:solidFill>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751"/>
              </a:spcAft>
              <a:buSzPts val="1000"/>
              <a:buFont typeface="Symbol" panose="05050102010706020507" pitchFamily="18" charset="2"/>
              <a:buChar char=""/>
              <a:tabLst>
                <a:tab pos="457178" algn="l"/>
              </a:tabLst>
              <a:defRPr/>
            </a:pPr>
            <a:r>
              <a:rPr lang="en-GB" b="1"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Bible links</a:t>
            </a:r>
            <a:endParaRPr lang="en-GB" b="1" dirty="0">
              <a:solidFill>
                <a:srgbClr val="1A1B1F"/>
              </a:solidFill>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751"/>
              </a:spcAft>
              <a:buSzPts val="1000"/>
              <a:buFont typeface="Symbol" panose="05050102010706020507" pitchFamily="18" charset="2"/>
              <a:buChar char=""/>
              <a:tabLst>
                <a:tab pos="457178" algn="l"/>
              </a:tabLst>
              <a:defRPr/>
            </a:pPr>
            <a:r>
              <a:rPr lang="en-GB"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A short video reflection </a:t>
            </a:r>
            <a:endParaRPr lang="en-GB" dirty="0">
              <a:solidFill>
                <a:srgbClr val="1A1B1F"/>
              </a:solidFill>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751"/>
              </a:spcAft>
              <a:buSzPts val="1000"/>
              <a:buFont typeface="Symbol" panose="05050102010706020507" pitchFamily="18" charset="2"/>
              <a:buChar char=""/>
              <a:tabLst>
                <a:tab pos="457178" algn="l"/>
              </a:tabLst>
              <a:defRPr/>
            </a:pPr>
            <a:r>
              <a:rPr lang="en-GB" b="1"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4 practical challenges</a:t>
            </a:r>
            <a:endParaRPr lang="en-GB" b="1" dirty="0">
              <a:solidFill>
                <a:srgbClr val="1A1B1F"/>
              </a:solidFill>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751"/>
              </a:spcAft>
              <a:buSzPts val="1000"/>
              <a:buFont typeface="Symbol" panose="05050102010706020507" pitchFamily="18" charset="2"/>
              <a:buChar char=""/>
              <a:tabLst>
                <a:tab pos="457178" algn="l"/>
              </a:tabLst>
              <a:defRPr/>
            </a:pPr>
            <a:r>
              <a:rPr lang="en-GB" dirty="0">
                <a:solidFill>
                  <a:srgbClr val="1A1B1F"/>
                </a:solidFill>
                <a:latin typeface="Century Gothic" panose="020B0502020202020204" pitchFamily="34" charset="0"/>
                <a:ea typeface="Times New Roman" panose="02020603050405020304" pitchFamily="18" charset="0"/>
                <a:cs typeface="Times New Roman" panose="02020603050405020304" pitchFamily="18" charset="0"/>
              </a:rPr>
              <a:t>A closing prayer</a:t>
            </a:r>
          </a:p>
          <a:p>
            <a:pPr marL="0" indent="0" defTabSz="914354">
              <a:lnSpc>
                <a:spcPct val="107000"/>
              </a:lnSpc>
              <a:spcAft>
                <a:spcPts val="751"/>
              </a:spcAft>
              <a:buSzPts val="1000"/>
              <a:buNone/>
              <a:tabLst>
                <a:tab pos="457178" algn="l"/>
              </a:tabLst>
              <a:defRPr/>
            </a:pPr>
            <a:endParaRPr lang="en-GB" dirty="0">
              <a:solidFill>
                <a:srgbClr val="1A1B1F"/>
              </a:solidFill>
              <a:latin typeface="Century Gothic" panose="020B0502020202020204" pitchFamily="34" charset="0"/>
              <a:ea typeface="Calibri" panose="020F0502020204030204" pitchFamily="34" charset="0"/>
              <a:cs typeface="Times New Roman" panose="02020603050405020304" pitchFamily="18" charset="0"/>
            </a:endParaRPr>
          </a:p>
          <a:p>
            <a:pPr marL="0" indent="0" defTabSz="914354">
              <a:lnSpc>
                <a:spcPct val="107000"/>
              </a:lnSpc>
              <a:spcAft>
                <a:spcPts val="800"/>
              </a:spcAft>
              <a:buNone/>
              <a:defRPr/>
            </a:pPr>
            <a:r>
              <a:rPr lang="en-GB" dirty="0">
                <a:solidFill>
                  <a:srgbClr val="1A1B1F"/>
                </a:solidFill>
                <a:latin typeface="Century Gothic" panose="020B0502020202020204" pitchFamily="34" charset="0"/>
                <a:ea typeface="Calibri" panose="020F0502020204030204" pitchFamily="34" charset="0"/>
                <a:cs typeface="Times New Roman" panose="02020603050405020304" pitchFamily="18" charset="0"/>
              </a:rPr>
              <a:t>The resource can be used for collective worship in school or church settings. Activities and challenges are suitable for KS2 and KS3 but can be adjusted for use with KS1 and KS4 pupils. </a:t>
            </a:r>
            <a:endParaRPr lang="en-GB" dirty="0"/>
          </a:p>
        </p:txBody>
      </p:sp>
      <p:grpSp>
        <p:nvGrpSpPr>
          <p:cNvPr id="5124" name="Group 4">
            <a:extLst>
              <a:ext uri="{FF2B5EF4-FFF2-40B4-BE49-F238E27FC236}">
                <a16:creationId xmlns:a16="http://schemas.microsoft.com/office/drawing/2014/main" id="{72167044-B049-4186-ACD6-6FB51C9B0ED7}"/>
              </a:ext>
            </a:extLst>
          </p:cNvPr>
          <p:cNvGrpSpPr>
            <a:grpSpLocks/>
          </p:cNvGrpSpPr>
          <p:nvPr/>
        </p:nvGrpSpPr>
        <p:grpSpPr bwMode="auto">
          <a:xfrm>
            <a:off x="592667" y="2309285"/>
            <a:ext cx="325967" cy="2129367"/>
            <a:chOff x="444635" y="1732275"/>
            <a:chExt cx="244086" cy="1597136"/>
          </a:xfrm>
        </p:grpSpPr>
        <p:pic>
          <p:nvPicPr>
            <p:cNvPr id="5125" name="Picture 3" descr="Shape&#10;&#10;Description automatically generated">
              <a:extLst>
                <a:ext uri="{FF2B5EF4-FFF2-40B4-BE49-F238E27FC236}">
                  <a16:creationId xmlns:a16="http://schemas.microsoft.com/office/drawing/2014/main" id="{D6825C74-8EB1-489D-B938-2E8635F95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3557" b="48524"/>
            <a:stretch>
              <a:fillRect/>
            </a:stretch>
          </p:blipFill>
          <p:spPr bwMode="auto">
            <a:xfrm>
              <a:off x="444635" y="1732275"/>
              <a:ext cx="223331" cy="21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Shape&#10;&#10;Description automatically generated">
              <a:extLst>
                <a:ext uri="{FF2B5EF4-FFF2-40B4-BE49-F238E27FC236}">
                  <a16:creationId xmlns:a16="http://schemas.microsoft.com/office/drawing/2014/main" id="{0E5DD3F3-E08E-4C80-BF13-883AAA791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874" t="1376" r="1852" b="48526"/>
            <a:stretch>
              <a:fillRect/>
            </a:stretch>
          </p:blipFill>
          <p:spPr bwMode="auto">
            <a:xfrm>
              <a:off x="463686" y="2069971"/>
              <a:ext cx="197795" cy="2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hape&#10;&#10;Description automatically generated">
              <a:extLst>
                <a:ext uri="{FF2B5EF4-FFF2-40B4-BE49-F238E27FC236}">
                  <a16:creationId xmlns:a16="http://schemas.microsoft.com/office/drawing/2014/main" id="{1968EF03-E193-4B75-86F6-416D73984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64" t="53032" r="-3439" b="-3130"/>
            <a:stretch>
              <a:fillRect/>
            </a:stretch>
          </p:blipFill>
          <p:spPr bwMode="auto">
            <a:xfrm>
              <a:off x="489827" y="2455004"/>
              <a:ext cx="197795" cy="2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hape&#10;&#10;Description automatically generated">
              <a:extLst>
                <a:ext uri="{FF2B5EF4-FFF2-40B4-BE49-F238E27FC236}">
                  <a16:creationId xmlns:a16="http://schemas.microsoft.com/office/drawing/2014/main" id="{EC32E227-5E5D-4D72-A0E2-DAF8F550F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787" t="50388" r="33862" b="1877"/>
            <a:stretch>
              <a:fillRect/>
            </a:stretch>
          </p:blipFill>
          <p:spPr bwMode="auto">
            <a:xfrm>
              <a:off x="474479" y="2792188"/>
              <a:ext cx="179859" cy="19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hape&#10;&#10;Description automatically generated">
              <a:extLst>
                <a:ext uri="{FF2B5EF4-FFF2-40B4-BE49-F238E27FC236}">
                  <a16:creationId xmlns:a16="http://schemas.microsoft.com/office/drawing/2014/main" id="{B5B3C2A9-0EBB-4BAC-841E-0F8D0BF40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4" t="49239" r="62535" b="3026"/>
            <a:stretch>
              <a:fillRect/>
            </a:stretch>
          </p:blipFill>
          <p:spPr bwMode="auto">
            <a:xfrm>
              <a:off x="470256" y="3131652"/>
              <a:ext cx="218465" cy="19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a:extLst>
              <a:ext uri="{FF2B5EF4-FFF2-40B4-BE49-F238E27FC236}">
                <a16:creationId xmlns:a16="http://schemas.microsoft.com/office/drawing/2014/main" id="{065C45B4-65A7-4613-8DA6-0755E8E61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 b="8"/>
          <a:stretch>
            <a:fillRect/>
          </a:stretch>
        </p:blipFill>
        <p:spPr bwMode="auto">
          <a:xfrm>
            <a:off x="0" y="0"/>
            <a:ext cx="12192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69FB462A-642A-4DCF-97BB-6CFF70BF4F93}"/>
              </a:ext>
            </a:extLst>
          </p:cNvPr>
          <p:cNvSpPr>
            <a:spLocks noGrp="1" noChangeArrowheads="1"/>
          </p:cNvSpPr>
          <p:nvPr>
            <p:ph type="title"/>
          </p:nvPr>
        </p:nvSpPr>
        <p:spPr>
          <a:xfrm>
            <a:off x="1970618" y="270934"/>
            <a:ext cx="4125383" cy="1325033"/>
          </a:xfrm>
        </p:spPr>
        <p:txBody>
          <a:bodyPr rtlCol="0">
            <a:normAutofit/>
          </a:bodyPr>
          <a:lstStyle/>
          <a:p>
            <a:pPr algn="ctr">
              <a:defRPr/>
            </a:pPr>
            <a:r>
              <a:rPr lang="en-GB" altLang="en-US" sz="6600" b="1">
                <a:solidFill>
                  <a:schemeClr val="bg1"/>
                </a:solidFill>
                <a:latin typeface="Century Gothic" panose="020B0502020202020204" pitchFamily="34" charset="0"/>
              </a:rPr>
              <a:t>Week 1</a:t>
            </a:r>
          </a:p>
        </p:txBody>
      </p:sp>
      <p:sp>
        <p:nvSpPr>
          <p:cNvPr id="17412" name="Content Placeholder 2">
            <a:extLst>
              <a:ext uri="{FF2B5EF4-FFF2-40B4-BE49-F238E27FC236}">
                <a16:creationId xmlns:a16="http://schemas.microsoft.com/office/drawing/2014/main" id="{5B19CC66-9F37-47F6-87F8-9BE1134FD2B8}"/>
              </a:ext>
            </a:extLst>
          </p:cNvPr>
          <p:cNvSpPr>
            <a:spLocks noGrp="1" noChangeArrowheads="1"/>
          </p:cNvSpPr>
          <p:nvPr>
            <p:ph idx="1"/>
          </p:nvPr>
        </p:nvSpPr>
        <p:spPr>
          <a:xfrm>
            <a:off x="268818" y="2791884"/>
            <a:ext cx="5604933" cy="4197349"/>
          </a:xfrm>
        </p:spPr>
        <p:txBody>
          <a:bodyPr rtlCol="0">
            <a:normAutofit/>
          </a:bodyPr>
          <a:lstStyle/>
          <a:p>
            <a:pPr marL="0" indent="0">
              <a:lnSpc>
                <a:spcPct val="107000"/>
              </a:lnSpc>
              <a:spcAft>
                <a:spcPts val="800"/>
              </a:spcAft>
              <a:buNone/>
              <a:defRPr/>
            </a:pPr>
            <a:r>
              <a:rPr lang="en-US" altLang="en-US" sz="2400" b="1" dirty="0">
                <a:latin typeface="Century Gothic" panose="020B0502020202020204" pitchFamily="34" charset="0"/>
                <a:ea typeface="Calibri" panose="020F0502020204030204" pitchFamily="34" charset="0"/>
                <a:cs typeface="Times New Roman" panose="02020603050405020304" pitchFamily="18" charset="0"/>
              </a:rPr>
              <a:t>1 Peter 2:9-11 </a:t>
            </a:r>
            <a:r>
              <a:rPr lang="en-GB" altLang="en-US" sz="140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But you are chosen people. You are the King’s priests. You are a holy nation. You are a nation that belongs to God alone. God chose you to tell about the wonderful things he has done. He called you out of darkness into his wonderful light.</a:t>
            </a:r>
            <a:r>
              <a:rPr lang="en-GB" altLang="en-US" sz="1400" b="1" baseline="3000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 </a:t>
            </a:r>
            <a:r>
              <a:rPr lang="en-GB" altLang="en-US" sz="140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At one time you were not God’s people. But now you are his people. In the past you had never received mercy. But now you have received God’s mercy. Dear friends, you are like visitors and strangers in this world… So live good lives.   </a:t>
            </a:r>
            <a:r>
              <a:rPr lang="en-GB" altLang="en-US" sz="1400" i="1"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International Children’s Bible</a:t>
            </a:r>
          </a:p>
          <a:p>
            <a:pPr marL="0" indent="0">
              <a:lnSpc>
                <a:spcPct val="107000"/>
              </a:lnSpc>
              <a:spcAft>
                <a:spcPts val="800"/>
              </a:spcAft>
              <a:buNone/>
              <a:defRPr/>
            </a:pPr>
            <a:endParaRPr lang="en-GB" altLang="en-US" sz="1400" i="1"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defRPr/>
            </a:pPr>
            <a:r>
              <a:rPr lang="en-GB" altLang="en-US" sz="2200" b="1"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More Reading: Matthew 4:17-20</a:t>
            </a:r>
            <a:endParaRPr lang="en-GB" altLang="en-US" sz="1400" dirty="0">
              <a:latin typeface="Times New Roman" panose="02020603050405020304" pitchFamily="18" charset="0"/>
              <a:cs typeface="Times New Roman" panose="02020603050405020304" pitchFamily="18" charset="0"/>
            </a:endParaRPr>
          </a:p>
        </p:txBody>
      </p:sp>
      <p:sp>
        <p:nvSpPr>
          <p:cNvPr id="17413" name="TextBox 10">
            <a:extLst>
              <a:ext uri="{FF2B5EF4-FFF2-40B4-BE49-F238E27FC236}">
                <a16:creationId xmlns:a16="http://schemas.microsoft.com/office/drawing/2014/main" id="{78C378CC-4ABF-48B0-AE03-E79A9B8BC998}"/>
              </a:ext>
            </a:extLst>
          </p:cNvPr>
          <p:cNvSpPr txBox="1">
            <a:spLocks noChangeArrowheads="1"/>
          </p:cNvSpPr>
          <p:nvPr/>
        </p:nvSpPr>
        <p:spPr bwMode="auto">
          <a:xfrm>
            <a:off x="6318251" y="1915585"/>
            <a:ext cx="5801783" cy="320472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nSpc>
                <a:spcPct val="107000"/>
              </a:lnSpc>
              <a:spcAft>
                <a:spcPts val="800"/>
              </a:spcAft>
              <a:defRPr/>
            </a:pPr>
            <a:r>
              <a:rPr lang="en-GB" altLang="en-US" sz="1533" dirty="0">
                <a:latin typeface="Century Gothic" panose="020B0502020202020204" pitchFamily="34" charset="0"/>
                <a:ea typeface="Calibri" panose="020F0502020204030204" pitchFamily="34" charset="0"/>
                <a:cs typeface="Times New Roman" panose="02020603050405020304" pitchFamily="18" charset="0"/>
              </a:rPr>
              <a:t>Many Christians use the time of Lent for reflecting on their faith and the Easter story. Some people choose to go on a pilgrimage, a walking journey, that gives them space to reflect and think about their relationship with God and how they can follow Jesus’ example and be loving, giving and compassionate to the world around them.</a:t>
            </a:r>
          </a:p>
          <a:p>
            <a:pPr>
              <a:lnSpc>
                <a:spcPct val="107000"/>
              </a:lnSpc>
              <a:spcAft>
                <a:spcPts val="800"/>
              </a:spcAft>
              <a:defRPr/>
            </a:pPr>
            <a:r>
              <a:rPr lang="en-US" altLang="en-US" sz="1533" dirty="0">
                <a:latin typeface="Century Gothic" panose="020B0502020202020204" pitchFamily="34" charset="0"/>
                <a:ea typeface="Calibri" panose="020F0502020204030204" pitchFamily="34" charset="0"/>
                <a:cs typeface="Times New Roman" panose="02020603050405020304" pitchFamily="18" charset="0"/>
              </a:rPr>
              <a:t>Walking Pilgrimages are often quite simple, and people carry very little, but there are some key items that help people to find their way. Our first item today is a </a:t>
            </a:r>
            <a:r>
              <a:rPr lang="en-US" altLang="en-US" sz="1533" b="1" dirty="0">
                <a:latin typeface="Century Gothic" panose="020B0502020202020204" pitchFamily="34" charset="0"/>
                <a:ea typeface="Calibri" panose="020F0502020204030204" pitchFamily="34" charset="0"/>
                <a:cs typeface="Times New Roman" panose="02020603050405020304" pitchFamily="18" charset="0"/>
              </a:rPr>
              <a:t>lamp</a:t>
            </a:r>
            <a:r>
              <a:rPr lang="en-US" altLang="en-US" sz="1533" dirty="0">
                <a:latin typeface="Century Gothic" panose="020B0502020202020204" pitchFamily="34" charset="0"/>
                <a:ea typeface="Calibri" panose="020F0502020204030204" pitchFamily="34" charset="0"/>
                <a:cs typeface="Times New Roman" panose="02020603050405020304" pitchFamily="18" charset="0"/>
              </a:rPr>
              <a:t>. </a:t>
            </a:r>
            <a:r>
              <a:rPr lang="en-US" altLang="en-US" sz="1533" b="1" dirty="0">
                <a:latin typeface="Century Gothic" panose="020B0502020202020204" pitchFamily="34" charset="0"/>
                <a:ea typeface="Calibri" panose="020F0502020204030204" pitchFamily="34" charset="0"/>
                <a:cs typeface="Times New Roman" panose="02020603050405020304" pitchFamily="18" charset="0"/>
              </a:rPr>
              <a:t>Watch our short video </a:t>
            </a:r>
            <a:r>
              <a:rPr lang="en-US" altLang="en-US" sz="1533" dirty="0">
                <a:latin typeface="Century Gothic" panose="020B0502020202020204" pitchFamily="34" charset="0"/>
                <a:ea typeface="Calibri" panose="020F0502020204030204" pitchFamily="34" charset="0"/>
                <a:cs typeface="Times New Roman" panose="02020603050405020304" pitchFamily="18" charset="0"/>
              </a:rPr>
              <a:t>on the next slide, explaining what pilgrimage is and how a light can help us during our Lent journey.</a:t>
            </a:r>
            <a:endParaRPr lang="en-GB" altLang="en-US" sz="1533" dirty="0">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A picture containing text&#10;&#10;Description automatically generated">
            <a:hlinkClick r:id="rId2"/>
            <a:extLst>
              <a:ext uri="{FF2B5EF4-FFF2-40B4-BE49-F238E27FC236}">
                <a16:creationId xmlns:a16="http://schemas.microsoft.com/office/drawing/2014/main" id="{818B687F-9D28-42BF-8417-BBFC7CAF8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1" y="-6350"/>
            <a:ext cx="11233149"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96B4926-7FDF-4AE6-A83B-5F53311EE90B}"/>
              </a:ext>
            </a:extLst>
          </p:cNvPr>
          <p:cNvSpPr>
            <a:spLocks noGrp="1"/>
          </p:cNvSpPr>
          <p:nvPr>
            <p:ph idx="1"/>
          </p:nvPr>
        </p:nvSpPr>
        <p:spPr>
          <a:xfrm>
            <a:off x="567267" y="3951818"/>
            <a:ext cx="7143751" cy="2592916"/>
          </a:xfrm>
        </p:spPr>
        <p:txBody>
          <a:bodyPr rtlCol="0">
            <a:normAutofit/>
          </a:bodyPr>
          <a:lstStyle/>
          <a:p>
            <a:pPr marL="0" indent="0" defTabSz="914354">
              <a:lnSpc>
                <a:spcPct val="107000"/>
              </a:lnSpc>
              <a:spcAft>
                <a:spcPts val="800"/>
              </a:spcAft>
              <a:buNone/>
              <a:defRPr/>
            </a:pPr>
            <a:r>
              <a:rPr lang="en-US" b="1" dirty="0">
                <a:latin typeface="Century Gothic" panose="020B0502020202020204" pitchFamily="34" charset="0"/>
                <a:ea typeface="Calibri" panose="020F0502020204030204" pitchFamily="34" charset="0"/>
                <a:cs typeface="Times New Roman" panose="02020603050405020304" pitchFamily="18" charset="0"/>
              </a:rPr>
              <a:t>Questions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buFont typeface="Symbol" panose="05050102010706020507" pitchFamily="18" charset="2"/>
              <a:buChar char=""/>
              <a:defRPr/>
            </a:pPr>
            <a:r>
              <a:rPr lang="en-US" sz="2400" dirty="0">
                <a:latin typeface="Century Gothic" panose="020B0502020202020204" pitchFamily="34" charset="0"/>
                <a:ea typeface="Calibri" panose="020F0502020204030204" pitchFamily="34" charset="0"/>
                <a:cs typeface="Times New Roman" panose="02020603050405020304" pitchFamily="18" charset="0"/>
              </a:rPr>
              <a:t>Who or what brings light into your life?  </a:t>
            </a:r>
            <a:endParaRPr lang="en-GB" sz="2400" dirty="0">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buFont typeface="Symbol" panose="05050102010706020507" pitchFamily="18" charset="2"/>
              <a:buChar char=""/>
              <a:defRPr/>
            </a:pPr>
            <a:r>
              <a:rPr lang="en-US" sz="2400" b="1" dirty="0">
                <a:latin typeface="Century Gothic" panose="020B0502020202020204" pitchFamily="34" charset="0"/>
                <a:ea typeface="Calibri" panose="020F0502020204030204" pitchFamily="34" charset="0"/>
                <a:cs typeface="Times New Roman" panose="02020603050405020304" pitchFamily="18" charset="0"/>
              </a:rPr>
              <a:t>How can they help you on life’s journey? </a:t>
            </a:r>
            <a:endParaRPr lang="en-GB" sz="2400" b="1" dirty="0">
              <a:latin typeface="Century Gothic" panose="020B0502020202020204" pitchFamily="34" charset="0"/>
              <a:ea typeface="Calibri" panose="020F0502020204030204" pitchFamily="34" charset="0"/>
              <a:cs typeface="Times New Roman" panose="02020603050405020304" pitchFamily="18" charset="0"/>
            </a:endParaRPr>
          </a:p>
          <a:p>
            <a:pPr marL="342882" indent="-342882" defTabSz="914354">
              <a:lnSpc>
                <a:spcPct val="107000"/>
              </a:lnSpc>
              <a:spcAft>
                <a:spcPts val="800"/>
              </a:spcAft>
              <a:buFont typeface="Symbol" panose="05050102010706020507" pitchFamily="18" charset="2"/>
              <a:buChar char=""/>
              <a:defRPr/>
            </a:pPr>
            <a:r>
              <a:rPr lang="en-US" sz="2400" dirty="0">
                <a:latin typeface="Century Gothic" panose="020B0502020202020204" pitchFamily="34" charset="0"/>
                <a:ea typeface="Calibri" panose="020F0502020204030204" pitchFamily="34" charset="0"/>
                <a:cs typeface="Times New Roman" panose="02020603050405020304" pitchFamily="18" charset="0"/>
              </a:rPr>
              <a:t>How and where can you bring light into the lives of others?</a:t>
            </a: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1237A912-342E-49FA-81B9-85BE6AB34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 b="1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03C96FE7-25B5-4DA5-9C0B-122FB88A35B7}"/>
              </a:ext>
            </a:extLst>
          </p:cNvPr>
          <p:cNvSpPr>
            <a:spLocks noGrp="1" noChangeArrowheads="1"/>
          </p:cNvSpPr>
          <p:nvPr>
            <p:ph type="title"/>
          </p:nvPr>
        </p:nvSpPr>
        <p:spPr>
          <a:xfrm>
            <a:off x="2772833" y="423334"/>
            <a:ext cx="10515600" cy="1327151"/>
          </a:xfrm>
        </p:spPr>
        <p:txBody>
          <a:bodyPr/>
          <a:lstStyle/>
          <a:p>
            <a:pPr eaLnBrk="1" hangingPunct="1"/>
            <a:r>
              <a:rPr lang="en-GB" altLang="en-US" b="1">
                <a:latin typeface="Century Gothic" panose="020B0502020202020204" pitchFamily="34" charset="0"/>
              </a:rPr>
              <a:t>Challenges: </a:t>
            </a:r>
            <a:endParaRPr lang="en-GB" altLang="en-US" sz="7200"/>
          </a:p>
        </p:txBody>
      </p:sp>
      <p:graphicFrame>
        <p:nvGraphicFramePr>
          <p:cNvPr id="4" name="Content Placeholder 3">
            <a:extLst>
              <a:ext uri="{FF2B5EF4-FFF2-40B4-BE49-F238E27FC236}">
                <a16:creationId xmlns:a16="http://schemas.microsoft.com/office/drawing/2014/main" id="{89392BA7-63E5-47DF-9261-977E436E20CE}"/>
              </a:ext>
            </a:extLst>
          </p:cNvPr>
          <p:cNvGraphicFramePr>
            <a:graphicFrameLocks noGrp="1"/>
          </p:cNvGraphicFramePr>
          <p:nvPr>
            <p:ph idx="1"/>
          </p:nvPr>
        </p:nvGraphicFramePr>
        <p:xfrm>
          <a:off x="2152651" y="1466851"/>
          <a:ext cx="9448800" cy="3412066"/>
        </p:xfrm>
        <a:graphic>
          <a:graphicData uri="http://schemas.openxmlformats.org/drawingml/2006/table">
            <a:tbl>
              <a:tblPr firstRow="1" firstCol="1" bandRow="1">
                <a:tableStyleId>{5C22544A-7EE6-4342-B048-85BDC9FD1C3A}</a:tableStyleId>
              </a:tblPr>
              <a:tblGrid>
                <a:gridCol w="4604484">
                  <a:extLst>
                    <a:ext uri="{9D8B030D-6E8A-4147-A177-3AD203B41FA5}">
                      <a16:colId xmlns:a16="http://schemas.microsoft.com/office/drawing/2014/main" val="20000"/>
                    </a:ext>
                  </a:extLst>
                </a:gridCol>
                <a:gridCol w="4844316">
                  <a:extLst>
                    <a:ext uri="{9D8B030D-6E8A-4147-A177-3AD203B41FA5}">
                      <a16:colId xmlns:a16="http://schemas.microsoft.com/office/drawing/2014/main" val="20001"/>
                    </a:ext>
                  </a:extLst>
                </a:gridCol>
              </a:tblGrid>
              <a:tr h="1665069">
                <a:tc>
                  <a:txBody>
                    <a:bodyPr/>
                    <a:lstStyle/>
                    <a:p>
                      <a:pPr algn="ctr">
                        <a:lnSpc>
                          <a:spcPct val="107000"/>
                        </a:lnSpc>
                        <a:spcAft>
                          <a:spcPts val="800"/>
                        </a:spcAft>
                      </a:pPr>
                      <a:r>
                        <a:rPr lang="en-US" sz="2400" b="1" cap="none" spc="0" dirty="0">
                          <a:ln w="0"/>
                          <a:solidFill>
                            <a:schemeClr val="tx1"/>
                          </a:solidFill>
                          <a:effectLst/>
                          <a:latin typeface="Century Gothic" panose="020B0502020202020204" pitchFamily="34" charset="0"/>
                        </a:rPr>
                        <a:t>Discover</a:t>
                      </a:r>
                      <a:endParaRPr lang="en-GB" sz="2400" b="1" cap="none" spc="0" dirty="0">
                        <a:ln w="0"/>
                        <a:solidFill>
                          <a:schemeClr val="tx1"/>
                        </a:solidFill>
                        <a:effectLst/>
                        <a:latin typeface="Century Gothic" panose="020B0502020202020204" pitchFamily="34" charset="0"/>
                      </a:endParaRPr>
                    </a:p>
                    <a:p>
                      <a:pPr>
                        <a:lnSpc>
                          <a:spcPct val="107000"/>
                        </a:lnSpc>
                        <a:spcAft>
                          <a:spcPts val="800"/>
                        </a:spcAft>
                      </a:pPr>
                      <a:r>
                        <a:rPr lang="en-US" sz="1200" b="0" cap="none" spc="0" dirty="0">
                          <a:ln w="0"/>
                          <a:solidFill>
                            <a:schemeClr val="tx1"/>
                          </a:solidFill>
                          <a:effectLst/>
                          <a:latin typeface="Century Gothic" panose="020B0502020202020204" pitchFamily="34" charset="0"/>
                        </a:rPr>
                        <a:t>Research the story of ‘The Lady of the Lamp’.</a:t>
                      </a:r>
                      <a:endParaRPr lang="en-GB" sz="1200" b="0"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cap="none" spc="0" dirty="0">
                          <a:ln w="0"/>
                          <a:solidFill>
                            <a:schemeClr val="tx1"/>
                          </a:solidFill>
                          <a:effectLst/>
                          <a:latin typeface="Century Gothic" panose="020B0502020202020204" pitchFamily="34" charset="0"/>
                        </a:rPr>
                        <a:t>How did she bring light into the darkness of war? </a:t>
                      </a:r>
                      <a:endParaRPr lang="en-GB" sz="1200" b="0"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cap="none" spc="0" dirty="0">
                          <a:ln w="0"/>
                          <a:solidFill>
                            <a:schemeClr val="tx1"/>
                          </a:solidFill>
                          <a:effectLst/>
                          <a:latin typeface="Century Gothic" panose="020B0502020202020204" pitchFamily="34" charset="0"/>
                        </a:rPr>
                        <a:t>What can you learn from her example?</a:t>
                      </a:r>
                      <a:endParaRPr lang="en-GB" sz="1200" b="0" cap="none" spc="0" dirty="0">
                        <a:ln w="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GB" sz="2400" b="0" cap="none" spc="0" dirty="0">
                          <a:ln w="0"/>
                          <a:solidFill>
                            <a:schemeClr val="tx1"/>
                          </a:solidFill>
                          <a:effectLst/>
                          <a:latin typeface="Century Gothic" panose="020B0502020202020204" pitchFamily="34" charset="0"/>
                        </a:rPr>
                        <a:t> </a:t>
                      </a:r>
                      <a:r>
                        <a:rPr lang="en-US" sz="2400" b="1" i="0" cap="none" spc="0" dirty="0">
                          <a:ln w="0"/>
                          <a:solidFill>
                            <a:schemeClr val="tx1"/>
                          </a:solidFill>
                          <a:effectLst/>
                          <a:latin typeface="Century Gothic" panose="020B0502020202020204" pitchFamily="34" charset="0"/>
                        </a:rPr>
                        <a:t>Reflect</a:t>
                      </a:r>
                      <a:endParaRPr lang="en-GB" sz="2400" b="1" i="0"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u="none" cap="none" spc="0" dirty="0">
                          <a:ln w="0"/>
                          <a:solidFill>
                            <a:schemeClr val="tx1"/>
                          </a:solidFill>
                          <a:effectLst/>
                          <a:latin typeface="Century Gothic" panose="020B0502020202020204" pitchFamily="34" charset="0"/>
                        </a:rPr>
                        <a:t>Try a </a:t>
                      </a:r>
                      <a:r>
                        <a:rPr lang="en-US" sz="1200" b="0" u="none" strike="noStrike" cap="none" spc="0" dirty="0">
                          <a:ln w="0"/>
                          <a:solidFill>
                            <a:schemeClr val="tx1"/>
                          </a:solidFill>
                          <a:effectLst/>
                          <a:latin typeface="Century Gothic" panose="020B0502020202020204" pitchFamily="34" charset="0"/>
                          <a:hlinkClick r:id="rId3"/>
                        </a:rPr>
                        <a:t>finger labyrinth</a:t>
                      </a:r>
                      <a:r>
                        <a:rPr lang="en-US" sz="1200" b="0" cap="none" spc="0" dirty="0">
                          <a:ln w="0"/>
                          <a:solidFill>
                            <a:schemeClr val="tx1"/>
                          </a:solidFill>
                          <a:effectLst/>
                          <a:latin typeface="Century Gothic" panose="020B0502020202020204" pitchFamily="34" charset="0"/>
                          <a:hlinkClick r:id="rId3"/>
                        </a:rPr>
                        <a:t> journey</a:t>
                      </a:r>
                      <a:r>
                        <a:rPr lang="en-US" sz="1200" b="0" cap="none" spc="0" dirty="0">
                          <a:ln w="0"/>
                          <a:solidFill>
                            <a:schemeClr val="tx1"/>
                          </a:solidFill>
                          <a:effectLst/>
                          <a:latin typeface="Century Gothic" panose="020B0502020202020204" pitchFamily="34" charset="0"/>
                        </a:rPr>
                        <a:t>. Use this as a time to think, reflect or to pray about bringing light to the world.</a:t>
                      </a:r>
                      <a:endParaRPr lang="en-GB" sz="1200" b="0" cap="none" spc="0" dirty="0">
                        <a:ln w="0"/>
                        <a:solidFill>
                          <a:schemeClr val="tx1"/>
                        </a:solidFill>
                        <a:effectLst/>
                        <a:latin typeface="Century Gothic" panose="020B0502020202020204" pitchFamily="34" charset="0"/>
                      </a:endParaRPr>
                    </a:p>
                    <a:p>
                      <a:pPr marL="0" lvl="0" indent="0">
                        <a:lnSpc>
                          <a:spcPct val="107000"/>
                        </a:lnSpc>
                        <a:spcAft>
                          <a:spcPts val="800"/>
                        </a:spcAft>
                        <a:buFont typeface="Wingdings" panose="05000000000000000000" pitchFamily="2" charset="2"/>
                        <a:buNone/>
                      </a:pPr>
                      <a:r>
                        <a:rPr lang="en-US" sz="1200" b="0" cap="none" spc="0" dirty="0">
                          <a:ln w="0"/>
                          <a:solidFill>
                            <a:schemeClr val="tx1"/>
                          </a:solidFill>
                          <a:effectLst/>
                          <a:latin typeface="Century Gothic" panose="020B0502020202020204" pitchFamily="34" charset="0"/>
                        </a:rPr>
                        <a:t>Find the worksheet </a:t>
                      </a:r>
                      <a:r>
                        <a:rPr lang="en-US" sz="1200" b="1" u="sng" cap="none" spc="0" dirty="0">
                          <a:ln w="0"/>
                          <a:solidFill>
                            <a:schemeClr val="tx1"/>
                          </a:solidFill>
                          <a:effectLst/>
                          <a:latin typeface="Century Gothic" panose="020B0502020202020204" pitchFamily="34" charset="0"/>
                          <a:hlinkClick r:id="rId3"/>
                        </a:rPr>
                        <a:t>here.</a:t>
                      </a:r>
                      <a:endParaRPr lang="en-GB" sz="1200" b="1" u="sng" cap="none" spc="0" dirty="0">
                        <a:ln w="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46997">
                <a:tc>
                  <a:txBody>
                    <a:bodyPr/>
                    <a:lstStyle/>
                    <a:p>
                      <a:pPr algn="ctr">
                        <a:lnSpc>
                          <a:spcPct val="107000"/>
                        </a:lnSpc>
                        <a:spcAft>
                          <a:spcPts val="800"/>
                        </a:spcAft>
                      </a:pPr>
                      <a:r>
                        <a:rPr lang="en-US" sz="2400" b="1" cap="none" spc="0" dirty="0">
                          <a:ln w="0"/>
                          <a:solidFill>
                            <a:schemeClr val="tx1"/>
                          </a:solidFill>
                          <a:effectLst/>
                          <a:latin typeface="Century Gothic" panose="020B0502020202020204" pitchFamily="34" charset="0"/>
                        </a:rPr>
                        <a:t>Create</a:t>
                      </a:r>
                      <a:endParaRPr lang="en-GB" sz="2400" b="1"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cap="none" spc="0" dirty="0">
                          <a:ln w="0"/>
                          <a:solidFill>
                            <a:schemeClr val="tx1"/>
                          </a:solidFill>
                          <a:effectLst/>
                          <a:latin typeface="Century Gothic" panose="020B0502020202020204" pitchFamily="34" charset="0"/>
                        </a:rPr>
                        <a:t>Make your own lamp. Use coloured film for the windows and place an LED tealight inside to let the light shine </a:t>
                      </a:r>
                      <a:r>
                        <a:rPr lang="en-GB" sz="1200" b="0" cap="none" spc="0" dirty="0">
                          <a:ln w="0"/>
                          <a:solidFill>
                            <a:schemeClr val="tx1"/>
                          </a:solidFill>
                          <a:effectLst/>
                          <a:latin typeface="Century Gothic" panose="020B0502020202020204" pitchFamily="34" charset="0"/>
                        </a:rPr>
                        <a:t>out</a:t>
                      </a:r>
                      <a:r>
                        <a:rPr lang="en-US" sz="1200" b="0" cap="none" spc="0" dirty="0">
                          <a:ln w="0"/>
                          <a:solidFill>
                            <a:schemeClr val="tx1"/>
                          </a:solidFill>
                          <a:effectLst/>
                          <a:latin typeface="Century Gothic" panose="020B0502020202020204" pitchFamily="34" charset="0"/>
                        </a:rPr>
                        <a:t>. </a:t>
                      </a:r>
                      <a:endParaRPr lang="en-GB" sz="1200" b="0" cap="none" spc="0" dirty="0">
                        <a:ln w="0"/>
                        <a:solidFill>
                          <a:schemeClr val="tx1"/>
                        </a:solidFill>
                        <a:effectLst/>
                        <a:latin typeface="Century Gothic" panose="020B0502020202020204" pitchFamily="34" charset="0"/>
                      </a:endParaRPr>
                    </a:p>
                    <a:p>
                      <a:pPr marL="171450" lvl="0" indent="-171450" algn="just">
                        <a:lnSpc>
                          <a:spcPct val="107000"/>
                        </a:lnSpc>
                        <a:spcAft>
                          <a:spcPts val="800"/>
                        </a:spcAft>
                        <a:buFont typeface="Arial" panose="020B0604020202020204" pitchFamily="34" charset="0"/>
                        <a:buChar char="•"/>
                      </a:pPr>
                      <a:r>
                        <a:rPr lang="en-US" sz="1200" b="0" cap="none" spc="0" dirty="0">
                          <a:ln w="0"/>
                          <a:solidFill>
                            <a:schemeClr val="tx1"/>
                          </a:solidFill>
                          <a:effectLst/>
                          <a:latin typeface="Century Gothic" panose="020B0502020202020204" pitchFamily="34" charset="0"/>
                        </a:rPr>
                        <a:t>On the outside write character virtues that a person needs to bring light in a dark place.</a:t>
                      </a:r>
                      <a:endParaRPr lang="en-GB" sz="1200" b="0" cap="none" spc="0" dirty="0">
                        <a:ln w="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2400" b="1" cap="none" spc="0" dirty="0">
                          <a:ln w="0"/>
                          <a:solidFill>
                            <a:schemeClr val="tx1"/>
                          </a:solidFill>
                          <a:effectLst/>
                          <a:latin typeface="Century Gothic" panose="020B0502020202020204" pitchFamily="34" charset="0"/>
                        </a:rPr>
                        <a:t>Act</a:t>
                      </a:r>
                      <a:endParaRPr lang="en-GB" sz="2400" b="1"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u="none" cap="none" spc="0" dirty="0">
                          <a:ln w="0"/>
                          <a:solidFill>
                            <a:schemeClr val="tx1"/>
                          </a:solidFill>
                          <a:effectLst/>
                          <a:latin typeface="Century Gothic" panose="020B0502020202020204" pitchFamily="34" charset="0"/>
                        </a:rPr>
                        <a:t>Who has been an important light in your life? How could you say thank you to them? </a:t>
                      </a:r>
                      <a:endParaRPr lang="en-GB" sz="1200" b="0" u="none" cap="none" spc="0" dirty="0">
                        <a:ln w="0"/>
                        <a:solidFill>
                          <a:schemeClr val="tx1"/>
                        </a:solidFill>
                        <a:effectLst/>
                        <a:latin typeface="Century Gothic" panose="020B0502020202020204" pitchFamily="34" charset="0"/>
                      </a:endParaRPr>
                    </a:p>
                    <a:p>
                      <a:pPr marL="171450" lvl="0" indent="-171450">
                        <a:lnSpc>
                          <a:spcPct val="107000"/>
                        </a:lnSpc>
                        <a:spcAft>
                          <a:spcPts val="800"/>
                        </a:spcAft>
                        <a:buFont typeface="Arial" panose="020B0604020202020204" pitchFamily="34" charset="0"/>
                        <a:buChar char="•"/>
                      </a:pPr>
                      <a:r>
                        <a:rPr lang="en-US" sz="1200" b="0" cap="none" spc="0" dirty="0">
                          <a:ln w="0"/>
                          <a:solidFill>
                            <a:schemeClr val="tx1"/>
                          </a:solidFill>
                          <a:effectLst/>
                          <a:latin typeface="Century Gothic" panose="020B0502020202020204" pitchFamily="34" charset="0"/>
                        </a:rPr>
                        <a:t>Where can you be a light for others and show kindness?</a:t>
                      </a:r>
                      <a:endParaRPr lang="en-GB" sz="1200" b="0" cap="none" spc="0" dirty="0">
                        <a:ln w="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494B07E8-7000-442D-9E1C-6F5AA2C3AC7B}"/>
              </a:ext>
            </a:extLst>
          </p:cNvPr>
          <p:cNvSpPr txBox="1"/>
          <p:nvPr/>
        </p:nvSpPr>
        <p:spPr>
          <a:xfrm>
            <a:off x="268817" y="5008033"/>
            <a:ext cx="9863667" cy="1590115"/>
          </a:xfrm>
          <a:prstGeom prst="rect">
            <a:avLst/>
          </a:prstGeom>
          <a:noFill/>
        </p:spPr>
        <p:txBody>
          <a:bodyPr>
            <a:spAutoFit/>
          </a:bodyPr>
          <a:lstStyle/>
          <a:p>
            <a:pPr defTabSz="914354">
              <a:lnSpc>
                <a:spcPct val="107000"/>
              </a:lnSpc>
              <a:spcAft>
                <a:spcPts val="800"/>
              </a:spcAft>
              <a:defRPr/>
            </a:pPr>
            <a:r>
              <a:rPr lang="en-GB" sz="28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Prayer</a:t>
            </a:r>
            <a:r>
              <a:rPr lang="en-GB" sz="2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n-GB" sz="2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defTabSz="914354">
              <a:lnSpc>
                <a:spcPct val="107000"/>
              </a:lnSpc>
              <a:spcAft>
                <a:spcPts val="800"/>
              </a:spcAft>
              <a:defRPr/>
            </a:pPr>
            <a:r>
              <a:rPr lang="en-GB" sz="1733"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Loving Lord, you lay a path before us and light our way. Help us to see where we can be light in the darkness. Lord bless us with a light filled journey through Lent. Amen.</a:t>
            </a:r>
            <a:br>
              <a:rPr lang="en-US" sz="40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br>
            <a:endParaRPr lang="en-GB" sz="24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685</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Century Gothic</vt:lpstr>
      <vt:lpstr>Segoe UI</vt:lpstr>
      <vt:lpstr>Symbol</vt:lpstr>
      <vt:lpstr>Times New Roman</vt:lpstr>
      <vt:lpstr>Wingdings</vt:lpstr>
      <vt:lpstr>Office Theme</vt:lpstr>
      <vt:lpstr>PowerPoint Presentation</vt:lpstr>
      <vt:lpstr>PowerPoint Presentation</vt:lpstr>
      <vt:lpstr>PowerPoint Presentation</vt:lpstr>
      <vt:lpstr>Week 1</vt:lpstr>
      <vt:lpstr>PowerPoint Presentation</vt:lpstr>
      <vt:lpstr>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Snowden, Peter</dc:creator>
  <cp:lastModifiedBy>Snowden, Peter</cp:lastModifiedBy>
  <cp:revision>1</cp:revision>
  <dcterms:created xsi:type="dcterms:W3CDTF">2021-02-04T09:12:39Z</dcterms:created>
  <dcterms:modified xsi:type="dcterms:W3CDTF">2021-02-04T09:14:09Z</dcterms:modified>
</cp:coreProperties>
</file>