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8" r:id="rId4"/>
    <p:sldId id="312" r:id="rId5"/>
    <p:sldId id="333" r:id="rId6"/>
    <p:sldId id="332" r:id="rId7"/>
    <p:sldId id="357" r:id="rId8"/>
    <p:sldId id="321" r:id="rId9"/>
    <p:sldId id="367" r:id="rId10"/>
    <p:sldId id="368" r:id="rId11"/>
    <p:sldId id="373" r:id="rId12"/>
    <p:sldId id="370" r:id="rId13"/>
    <p:sldId id="371" r:id="rId14"/>
    <p:sldId id="374" r:id="rId15"/>
    <p:sldId id="369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75" r:id="rId25"/>
    <p:sldId id="385" r:id="rId26"/>
    <p:sldId id="386" r:id="rId27"/>
    <p:sldId id="296" r:id="rId28"/>
  </p:sldIdLst>
  <p:sldSz cx="7874000" cy="59055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621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60" userDrawn="1">
          <p15:clr>
            <a:srgbClr val="A4A3A4"/>
          </p15:clr>
        </p15:guide>
        <p15:guide id="2" pos="2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A1"/>
    <a:srgbClr val="FFF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94660"/>
  </p:normalViewPr>
  <p:slideViewPr>
    <p:cSldViewPr>
      <p:cViewPr varScale="1">
        <p:scale>
          <a:sx n="126" d="100"/>
          <a:sy n="126" d="100"/>
        </p:scale>
        <p:origin x="1722" y="120"/>
      </p:cViewPr>
      <p:guideLst>
        <p:guide orient="horz" pos="1860"/>
        <p:guide pos="24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64F7E-E577-4F23-A7D9-E6A79F50876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3034-C22A-4845-A510-FDCCF896B3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2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6863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04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31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German 84%</a:t>
            </a:r>
            <a:r>
              <a:rPr lang="en-GB" baseline="0" dirty="0" smtClean="0"/>
              <a:t> History 76% RE 82% Business 87% Art 95%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7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German 84%</a:t>
            </a:r>
            <a:r>
              <a:rPr lang="en-GB" baseline="0" dirty="0" smtClean="0"/>
              <a:t> History 76% RE 82% Business 87% Art 95%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34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3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4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170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60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50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3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38300" y="1168868"/>
            <a:ext cx="5778500" cy="783170"/>
          </a:xfrm>
          <a:prstGeom prst="rect">
            <a:avLst/>
          </a:prstGeom>
        </p:spPr>
        <p:txBody>
          <a:bodyPr lIns="50800" tIns="50800" rIns="50800" bIns="50800"/>
          <a:lstStyle>
            <a:lvl1pPr marL="34173" marR="34994" indent="-34173">
              <a:defRPr sz="2000" b="1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38300" y="1952041"/>
            <a:ext cx="5778500" cy="3921713"/>
          </a:xfrm>
          <a:prstGeom prst="rect">
            <a:avLst/>
          </a:prstGeom>
        </p:spPr>
        <p:txBody>
          <a:bodyPr lIns="0" tIns="0" rIns="0" bIns="0"/>
          <a:lstStyle>
            <a:lvl1pPr marL="351404" marR="34994" indent="-311718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 marL="705840" marR="34994" indent="-259765">
              <a:spcBef>
                <a:spcPts val="500"/>
              </a:spcBef>
              <a:buClr>
                <a:srgbClr val="611C87"/>
              </a:buClr>
              <a:buSzPct val="100000"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131859" marR="34994" indent="-228594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646195" marR="34994" indent="-285743">
              <a:spcBef>
                <a:spcPts val="500"/>
              </a:spcBef>
              <a:buClr>
                <a:srgbClr val="611C87"/>
              </a:buClr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103383" marR="34994" indent="-285743">
              <a:spcBef>
                <a:spcPts val="500"/>
              </a:spcBef>
              <a:buClr>
                <a:srgbClr val="611C87"/>
              </a:buClr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5643034" y="5331003"/>
            <a:ext cx="23403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37" y="1472275"/>
            <a:ext cx="6791325" cy="2456524"/>
          </a:xfrm>
        </p:spPr>
        <p:txBody>
          <a:bodyPr anchor="b"/>
          <a:lstStyle>
            <a:lvl1pPr>
              <a:defRPr sz="51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37" y="3952039"/>
            <a:ext cx="6791325" cy="1291828"/>
          </a:xfrm>
        </p:spPr>
        <p:txBody>
          <a:bodyPr/>
          <a:lstStyle>
            <a:lvl1pPr marL="0" indent="0">
              <a:buNone/>
              <a:defRPr sz="2067">
                <a:solidFill>
                  <a:schemeClr val="tx1"/>
                </a:solidFill>
              </a:defRPr>
            </a:lvl1pPr>
            <a:lvl2pPr marL="393695" indent="0">
              <a:buNone/>
              <a:defRPr sz="1722">
                <a:solidFill>
                  <a:schemeClr val="tx1">
                    <a:tint val="75000"/>
                  </a:schemeClr>
                </a:solidFill>
              </a:defRPr>
            </a:lvl2pPr>
            <a:lvl3pPr marL="787390" indent="0">
              <a:buNone/>
              <a:defRPr sz="1550">
                <a:solidFill>
                  <a:schemeClr val="tx1">
                    <a:tint val="75000"/>
                  </a:schemeClr>
                </a:solidFill>
              </a:defRPr>
            </a:lvl3pPr>
            <a:lvl4pPr marL="1181085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4pPr>
            <a:lvl5pPr marL="157478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5pPr>
            <a:lvl6pPr marL="1968475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6pPr>
            <a:lvl7pPr marL="236217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7pPr>
            <a:lvl8pPr marL="2755864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8pPr>
            <a:lvl9pPr marL="3149559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5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72066"/>
            <a:ext cx="3346450" cy="37469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6213" y="1572066"/>
            <a:ext cx="3346450" cy="37469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3" y="314415"/>
            <a:ext cx="6791325" cy="1141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64" y="1447668"/>
            <a:ext cx="3331071" cy="709480"/>
          </a:xfrm>
        </p:spPr>
        <p:txBody>
          <a:bodyPr anchor="b"/>
          <a:lstStyle>
            <a:lvl1pPr marL="0" indent="0">
              <a:buNone/>
              <a:defRPr sz="2067" b="1"/>
            </a:lvl1pPr>
            <a:lvl2pPr marL="393695" indent="0">
              <a:buNone/>
              <a:defRPr sz="1722" b="1"/>
            </a:lvl2pPr>
            <a:lvl3pPr marL="787390" indent="0">
              <a:buNone/>
              <a:defRPr sz="1550" b="1"/>
            </a:lvl3pPr>
            <a:lvl4pPr marL="1181085" indent="0">
              <a:buNone/>
              <a:defRPr sz="1378" b="1"/>
            </a:lvl4pPr>
            <a:lvl5pPr marL="1574780" indent="0">
              <a:buNone/>
              <a:defRPr sz="1378" b="1"/>
            </a:lvl5pPr>
            <a:lvl6pPr marL="1968475" indent="0">
              <a:buNone/>
              <a:defRPr sz="1378" b="1"/>
            </a:lvl6pPr>
            <a:lvl7pPr marL="2362170" indent="0">
              <a:buNone/>
              <a:defRPr sz="1378" b="1"/>
            </a:lvl7pPr>
            <a:lvl8pPr marL="2755864" indent="0">
              <a:buNone/>
              <a:defRPr sz="1378" b="1"/>
            </a:lvl8pPr>
            <a:lvl9pPr marL="3149559" indent="0">
              <a:buNone/>
              <a:defRPr sz="137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364" y="2157148"/>
            <a:ext cx="3331071" cy="3172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6213" y="1447668"/>
            <a:ext cx="3347476" cy="709480"/>
          </a:xfrm>
        </p:spPr>
        <p:txBody>
          <a:bodyPr anchor="b"/>
          <a:lstStyle>
            <a:lvl1pPr marL="0" indent="0">
              <a:buNone/>
              <a:defRPr sz="2067" b="1"/>
            </a:lvl1pPr>
            <a:lvl2pPr marL="393695" indent="0">
              <a:buNone/>
              <a:defRPr sz="1722" b="1"/>
            </a:lvl2pPr>
            <a:lvl3pPr marL="787390" indent="0">
              <a:buNone/>
              <a:defRPr sz="1550" b="1"/>
            </a:lvl3pPr>
            <a:lvl4pPr marL="1181085" indent="0">
              <a:buNone/>
              <a:defRPr sz="1378" b="1"/>
            </a:lvl4pPr>
            <a:lvl5pPr marL="1574780" indent="0">
              <a:buNone/>
              <a:defRPr sz="1378" b="1"/>
            </a:lvl5pPr>
            <a:lvl6pPr marL="1968475" indent="0">
              <a:buNone/>
              <a:defRPr sz="1378" b="1"/>
            </a:lvl6pPr>
            <a:lvl7pPr marL="2362170" indent="0">
              <a:buNone/>
              <a:defRPr sz="1378" b="1"/>
            </a:lvl7pPr>
            <a:lvl8pPr marL="2755864" indent="0">
              <a:buNone/>
              <a:defRPr sz="1378" b="1"/>
            </a:lvl8pPr>
            <a:lvl9pPr marL="3149559" indent="0">
              <a:buNone/>
              <a:defRPr sz="137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86213" y="2157148"/>
            <a:ext cx="3347476" cy="31728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33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6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6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3" y="393700"/>
            <a:ext cx="2539570" cy="1377950"/>
          </a:xfrm>
        </p:spPr>
        <p:txBody>
          <a:bodyPr anchor="b"/>
          <a:lstStyle>
            <a:lvl1pPr>
              <a:defRPr sz="27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475" y="850284"/>
            <a:ext cx="3986213" cy="4196733"/>
          </a:xfrm>
        </p:spPr>
        <p:txBody>
          <a:bodyPr/>
          <a:lstStyle>
            <a:lvl1pPr>
              <a:defRPr sz="2756"/>
            </a:lvl1pPr>
            <a:lvl2pPr>
              <a:defRPr sz="2411"/>
            </a:lvl2pPr>
            <a:lvl3pPr>
              <a:defRPr sz="2067"/>
            </a:lvl3pPr>
            <a:lvl4pPr>
              <a:defRPr sz="1722"/>
            </a:lvl4pPr>
            <a:lvl5pPr>
              <a:defRPr sz="1722"/>
            </a:lvl5pPr>
            <a:lvl6pPr>
              <a:defRPr sz="1722"/>
            </a:lvl6pPr>
            <a:lvl7pPr>
              <a:defRPr sz="1722"/>
            </a:lvl7pPr>
            <a:lvl8pPr>
              <a:defRPr sz="1722"/>
            </a:lvl8pPr>
            <a:lvl9pPr>
              <a:defRPr sz="17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363" y="1771650"/>
            <a:ext cx="2539570" cy="3282201"/>
          </a:xfrm>
        </p:spPr>
        <p:txBody>
          <a:bodyPr/>
          <a:lstStyle>
            <a:lvl1pPr marL="0" indent="0">
              <a:buNone/>
              <a:defRPr sz="1378"/>
            </a:lvl1pPr>
            <a:lvl2pPr marL="393695" indent="0">
              <a:buNone/>
              <a:defRPr sz="1206"/>
            </a:lvl2pPr>
            <a:lvl3pPr marL="787390" indent="0">
              <a:buNone/>
              <a:defRPr sz="1033"/>
            </a:lvl3pPr>
            <a:lvl4pPr marL="1181085" indent="0">
              <a:buNone/>
              <a:defRPr sz="861"/>
            </a:lvl4pPr>
            <a:lvl5pPr marL="1574780" indent="0">
              <a:buNone/>
              <a:defRPr sz="861"/>
            </a:lvl5pPr>
            <a:lvl6pPr marL="1968475" indent="0">
              <a:buNone/>
              <a:defRPr sz="861"/>
            </a:lvl6pPr>
            <a:lvl7pPr marL="2362170" indent="0">
              <a:buNone/>
              <a:defRPr sz="861"/>
            </a:lvl7pPr>
            <a:lvl8pPr marL="2755864" indent="0">
              <a:buNone/>
              <a:defRPr sz="861"/>
            </a:lvl8pPr>
            <a:lvl9pPr marL="3149559" indent="0">
              <a:buNone/>
              <a:defRPr sz="86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0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63" y="393700"/>
            <a:ext cx="2539570" cy="1377950"/>
          </a:xfrm>
        </p:spPr>
        <p:txBody>
          <a:bodyPr anchor="b"/>
          <a:lstStyle>
            <a:lvl1pPr>
              <a:defRPr sz="27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47475" y="850284"/>
            <a:ext cx="3986213" cy="4196733"/>
          </a:xfrm>
        </p:spPr>
        <p:txBody>
          <a:bodyPr anchor="t"/>
          <a:lstStyle>
            <a:lvl1pPr marL="0" indent="0">
              <a:buNone/>
              <a:defRPr sz="2756"/>
            </a:lvl1pPr>
            <a:lvl2pPr marL="393695" indent="0">
              <a:buNone/>
              <a:defRPr sz="2411"/>
            </a:lvl2pPr>
            <a:lvl3pPr marL="787390" indent="0">
              <a:buNone/>
              <a:defRPr sz="2067"/>
            </a:lvl3pPr>
            <a:lvl4pPr marL="1181085" indent="0">
              <a:buNone/>
              <a:defRPr sz="1722"/>
            </a:lvl4pPr>
            <a:lvl5pPr marL="1574780" indent="0">
              <a:buNone/>
              <a:defRPr sz="1722"/>
            </a:lvl5pPr>
            <a:lvl6pPr marL="1968475" indent="0">
              <a:buNone/>
              <a:defRPr sz="1722"/>
            </a:lvl6pPr>
            <a:lvl7pPr marL="2362170" indent="0">
              <a:buNone/>
              <a:defRPr sz="1722"/>
            </a:lvl7pPr>
            <a:lvl8pPr marL="2755864" indent="0">
              <a:buNone/>
              <a:defRPr sz="1722"/>
            </a:lvl8pPr>
            <a:lvl9pPr marL="3149559" indent="0">
              <a:buNone/>
              <a:defRPr sz="17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363" y="1771650"/>
            <a:ext cx="2539570" cy="3282201"/>
          </a:xfrm>
        </p:spPr>
        <p:txBody>
          <a:bodyPr/>
          <a:lstStyle>
            <a:lvl1pPr marL="0" indent="0">
              <a:buNone/>
              <a:defRPr sz="1378"/>
            </a:lvl1pPr>
            <a:lvl2pPr marL="393695" indent="0">
              <a:buNone/>
              <a:defRPr sz="1206"/>
            </a:lvl2pPr>
            <a:lvl3pPr marL="787390" indent="0">
              <a:buNone/>
              <a:defRPr sz="1033"/>
            </a:lvl3pPr>
            <a:lvl4pPr marL="1181085" indent="0">
              <a:buNone/>
              <a:defRPr sz="861"/>
            </a:lvl4pPr>
            <a:lvl5pPr marL="1574780" indent="0">
              <a:buNone/>
              <a:defRPr sz="861"/>
            </a:lvl5pPr>
            <a:lvl6pPr marL="1968475" indent="0">
              <a:buNone/>
              <a:defRPr sz="861"/>
            </a:lvl6pPr>
            <a:lvl7pPr marL="2362170" indent="0">
              <a:buNone/>
              <a:defRPr sz="861"/>
            </a:lvl7pPr>
            <a:lvl8pPr marL="2755864" indent="0">
              <a:buNone/>
              <a:defRPr sz="861"/>
            </a:lvl8pPr>
            <a:lvl9pPr marL="3149559" indent="0">
              <a:buNone/>
              <a:defRPr sz="86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64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832" y="314413"/>
            <a:ext cx="1697831" cy="50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14413"/>
            <a:ext cx="4995069" cy="50046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96902" y="2926790"/>
            <a:ext cx="6756401" cy="1355"/>
          </a:xfrm>
          <a:prstGeom prst="line">
            <a:avLst/>
          </a:prstGeom>
          <a:ln w="12700">
            <a:solidFill>
              <a:srgbClr val="DD694C"/>
            </a:solidFill>
          </a:ln>
        </p:spPr>
        <p:txBody>
          <a:bodyPr lIns="45718" tIns="45718" rIns="45718" bIns="45718"/>
          <a:lstStyle/>
          <a:p>
            <a:endParaRPr sz="1200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96902" y="31754"/>
            <a:ext cx="6756401" cy="2810113"/>
          </a:xfrm>
          <a:prstGeom prst="rect">
            <a:avLst/>
          </a:prstGeom>
        </p:spPr>
        <p:txBody>
          <a:bodyPr anchor="b"/>
          <a:lstStyle>
            <a:lvl1pPr>
              <a:defRPr sz="4600" cap="all" spc="-83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596901" y="3016250"/>
            <a:ext cx="5511802" cy="28575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6A6B82"/>
                </a:solidFill>
                <a:uFill>
                  <a:solidFill>
                    <a:srgbClr val="6A6B82"/>
                  </a:solidFill>
                </a:uFill>
              </a:defRPr>
            </a:lvl1pPr>
            <a:lvl2pPr marL="0" indent="0">
              <a:buClrTx/>
              <a:buSzTx/>
              <a:buNone/>
              <a:defRPr>
                <a:solidFill>
                  <a:srgbClr val="6A6B82"/>
                </a:solidFill>
                <a:uFill>
                  <a:solidFill>
                    <a:srgbClr val="6A6B82"/>
                  </a:solidFill>
                </a:uFill>
              </a:defRPr>
            </a:lvl2pPr>
            <a:lvl3pPr marL="0" indent="0">
              <a:buClrTx/>
              <a:buSzTx/>
              <a:buNone/>
              <a:defRPr>
                <a:solidFill>
                  <a:srgbClr val="6A6B82"/>
                </a:solidFill>
                <a:uFill>
                  <a:solidFill>
                    <a:srgbClr val="6A6B82"/>
                  </a:solidFill>
                </a:uFill>
              </a:defRPr>
            </a:lvl3pPr>
            <a:lvl4pPr marL="0" indent="0">
              <a:buClrTx/>
              <a:buSzTx/>
              <a:buNone/>
              <a:defRPr>
                <a:solidFill>
                  <a:srgbClr val="6A6B82"/>
                </a:solidFill>
                <a:uFill>
                  <a:solidFill>
                    <a:srgbClr val="6A6B82"/>
                  </a:solidFill>
                </a:uFill>
              </a:defRPr>
            </a:lvl4pPr>
            <a:lvl5pPr marL="0" indent="0">
              <a:buClrTx/>
              <a:buSzTx/>
              <a:buNone/>
              <a:defRPr>
                <a:solidFill>
                  <a:srgbClr val="6A6B82"/>
                </a:solidFill>
                <a:uFill>
                  <a:solidFill>
                    <a:srgbClr val="6A6B82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638300" y="1168871"/>
            <a:ext cx="5778500" cy="783171"/>
          </a:xfrm>
          <a:prstGeom prst="rect">
            <a:avLst/>
          </a:prstGeom>
        </p:spPr>
        <p:txBody>
          <a:bodyPr lIns="50800" tIns="50800" rIns="50800" bIns="50800"/>
          <a:lstStyle>
            <a:lvl1pPr marL="34172" marR="34994" indent="-34172">
              <a:defRPr sz="2000" b="1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638300" y="1952041"/>
            <a:ext cx="5778500" cy="3921713"/>
          </a:xfrm>
          <a:prstGeom prst="rect">
            <a:avLst/>
          </a:prstGeom>
        </p:spPr>
        <p:txBody>
          <a:bodyPr lIns="0" tIns="0" rIns="0" bIns="0"/>
          <a:lstStyle>
            <a:lvl1pPr marL="351404" marR="34994" indent="-311718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 marL="705840" marR="34994" indent="-259765">
              <a:spcBef>
                <a:spcPts val="500"/>
              </a:spcBef>
              <a:buClr>
                <a:srgbClr val="611C87"/>
              </a:buClr>
              <a:buSzPct val="100000"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131858" marR="34994" indent="-228593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646194" marR="34994" indent="-285743">
              <a:spcBef>
                <a:spcPts val="500"/>
              </a:spcBef>
              <a:buClr>
                <a:srgbClr val="611C87"/>
              </a:buClr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103382" marR="34994" indent="-285743">
              <a:spcBef>
                <a:spcPts val="500"/>
              </a:spcBef>
              <a:buClr>
                <a:srgbClr val="611C87"/>
              </a:buClr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5643034" y="5331003"/>
            <a:ext cx="23403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228899" y="5493361"/>
            <a:ext cx="213304" cy="217150"/>
          </a:xfrm>
          <a:prstGeom prst="rect">
            <a:avLst/>
          </a:prstGeom>
        </p:spPr>
        <p:txBody>
          <a:bodyPr lIns="38945" tIns="38945" rIns="38945" bIns="38945"/>
          <a:lstStyle>
            <a:lvl1pPr algn="r" defTabSz="924316">
              <a:defRPr sz="900">
                <a:solidFill>
                  <a:srgbClr val="8989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638300" y="1168868"/>
            <a:ext cx="5778500" cy="783170"/>
          </a:xfrm>
          <a:prstGeom prst="rect">
            <a:avLst/>
          </a:prstGeom>
        </p:spPr>
        <p:txBody>
          <a:bodyPr lIns="50800" tIns="50800" rIns="50800" bIns="50800"/>
          <a:lstStyle>
            <a:lvl1pPr marL="34173" marR="34994" indent="-34173">
              <a:defRPr sz="2000" b="1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638300" y="1952041"/>
            <a:ext cx="5778500" cy="3921713"/>
          </a:xfrm>
          <a:prstGeom prst="rect">
            <a:avLst/>
          </a:prstGeom>
        </p:spPr>
        <p:txBody>
          <a:bodyPr lIns="0" tIns="0" rIns="0" bIns="0"/>
          <a:lstStyle>
            <a:lvl1pPr marL="351404" marR="34994" indent="-311718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 marL="705840" marR="34994" indent="-259765">
              <a:spcBef>
                <a:spcPts val="500"/>
              </a:spcBef>
              <a:buClr>
                <a:srgbClr val="611C87"/>
              </a:buClr>
              <a:buSzPct val="100000"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131859" marR="34994" indent="-228594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646195" marR="34994" indent="-285743">
              <a:spcBef>
                <a:spcPts val="500"/>
              </a:spcBef>
              <a:buClr>
                <a:srgbClr val="611C87"/>
              </a:buClr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103383" marR="34994" indent="-285743">
              <a:spcBef>
                <a:spcPts val="500"/>
              </a:spcBef>
              <a:buClr>
                <a:srgbClr val="611C87"/>
              </a:buClr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5643034" y="5331003"/>
            <a:ext cx="23403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638300" y="111539"/>
            <a:ext cx="5778500" cy="2902071"/>
          </a:xfrm>
          <a:prstGeom prst="rect">
            <a:avLst/>
          </a:prstGeom>
        </p:spPr>
        <p:txBody>
          <a:bodyPr lIns="50800" tIns="50800" rIns="50800" bIns="50800"/>
          <a:lstStyle>
            <a:lvl1pPr marL="34173" marR="34994" indent="-34173">
              <a:defRPr sz="2000" b="1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638300" y="1952041"/>
            <a:ext cx="5778500" cy="3921713"/>
          </a:xfrm>
          <a:prstGeom prst="rect">
            <a:avLst/>
          </a:prstGeom>
        </p:spPr>
        <p:txBody>
          <a:bodyPr lIns="0" tIns="0" rIns="0" bIns="0"/>
          <a:lstStyle>
            <a:lvl1pPr marL="351404" marR="34994" indent="-311718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 marL="705840" marR="34994" indent="-259765">
              <a:spcBef>
                <a:spcPts val="500"/>
              </a:spcBef>
              <a:buClr>
                <a:srgbClr val="611C87"/>
              </a:buClr>
              <a:buSzPct val="100000"/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131859" marR="34994" indent="-228594">
              <a:spcBef>
                <a:spcPts val="500"/>
              </a:spcBef>
              <a:buClr>
                <a:srgbClr val="611C87"/>
              </a:buClr>
              <a:buSzPct val="100000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646195" marR="34994" indent="-285743">
              <a:spcBef>
                <a:spcPts val="500"/>
              </a:spcBef>
              <a:buClr>
                <a:srgbClr val="611C87"/>
              </a:buClr>
              <a:buChar char="–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103383" marR="34994" indent="-285743">
              <a:spcBef>
                <a:spcPts val="500"/>
              </a:spcBef>
              <a:buClr>
                <a:srgbClr val="611C87"/>
              </a:buClr>
              <a:buChar char="»"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5643034" y="5331003"/>
            <a:ext cx="234038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" y="966479"/>
            <a:ext cx="6692900" cy="2055989"/>
          </a:xfrm>
        </p:spPr>
        <p:txBody>
          <a:bodyPr anchor="b"/>
          <a:lstStyle>
            <a:lvl1pPr algn="ctr">
              <a:defRPr sz="51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250" y="3101755"/>
            <a:ext cx="5905500" cy="1425795"/>
          </a:xfrm>
        </p:spPr>
        <p:txBody>
          <a:bodyPr/>
          <a:lstStyle>
            <a:lvl1pPr marL="0" indent="0" algn="ctr">
              <a:buNone/>
              <a:defRPr sz="2067"/>
            </a:lvl1pPr>
            <a:lvl2pPr marL="393695" indent="0" algn="ctr">
              <a:buNone/>
              <a:defRPr sz="1722"/>
            </a:lvl2pPr>
            <a:lvl3pPr marL="787390" indent="0" algn="ctr">
              <a:buNone/>
              <a:defRPr sz="1550"/>
            </a:lvl3pPr>
            <a:lvl4pPr marL="1181085" indent="0" algn="ctr">
              <a:buNone/>
              <a:defRPr sz="1378"/>
            </a:lvl4pPr>
            <a:lvl5pPr marL="1574780" indent="0" algn="ctr">
              <a:buNone/>
              <a:defRPr sz="1378"/>
            </a:lvl5pPr>
            <a:lvl6pPr marL="1968475" indent="0" algn="ctr">
              <a:buNone/>
              <a:defRPr sz="1378"/>
            </a:lvl6pPr>
            <a:lvl7pPr marL="2362170" indent="0" algn="ctr">
              <a:buNone/>
              <a:defRPr sz="1378"/>
            </a:lvl7pPr>
            <a:lvl8pPr marL="2755864" indent="0" algn="ctr">
              <a:buNone/>
              <a:defRPr sz="1378"/>
            </a:lvl8pPr>
            <a:lvl9pPr marL="3149559" indent="0" algn="ctr">
              <a:buNone/>
              <a:defRPr sz="137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3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" y="219829"/>
            <a:ext cx="7886701" cy="190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78310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2" y="31753"/>
            <a:ext cx="7886701" cy="311575"/>
          </a:xfrm>
          <a:prstGeom prst="rect">
            <a:avLst/>
          </a:prstGeom>
          <a:solidFill>
            <a:srgbClr val="A4B1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783100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93700" y="425451"/>
            <a:ext cx="70866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93700" y="1390650"/>
            <a:ext cx="7086601" cy="448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65901" y="101321"/>
            <a:ext cx="234038" cy="230832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 defTabSz="783100">
              <a:defRPr sz="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1pPr>
      <a:lvl2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2pPr>
      <a:lvl3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3pPr>
      <a:lvl4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4pPr>
      <a:lvl5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5pPr>
      <a:lvl6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6pPr>
      <a:lvl7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7pPr>
      <a:lvl8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8pPr>
      <a:lvl9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-80" baseline="0">
          <a:ln>
            <a:noFill/>
          </a:ln>
          <a:solidFill>
            <a:srgbClr val="DD694C"/>
          </a:solidFill>
          <a:uFill>
            <a:solidFill>
              <a:srgbClr val="DD694C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164586" marR="0" indent="-164586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1pPr>
      <a:lvl2pPr marL="480047" marR="0" indent="-205732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2pPr>
      <a:lvl3pPr marL="783749" marR="0" indent="-235124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9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3pPr>
      <a:lvl4pPr marL="1097251" marR="0" indent="-274313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4pPr>
      <a:lvl5pPr marL="1275971" marR="0" indent="-224437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5pPr>
      <a:lvl6pPr marL="3386195" marR="0" indent="-935156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6pPr>
      <a:lvl7pPr marL="3741787" marR="0" indent="-935156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7pPr>
      <a:lvl8pPr marL="4097378" marR="0" indent="-935156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8pPr>
      <a:lvl9pPr marL="4452969" marR="0" indent="-935156" algn="l" defTabSz="7831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A4B1A9"/>
        </a:buClr>
        <a:buSzPct val="8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363744"/>
          </a:solidFill>
          <a:uFill>
            <a:solidFill>
              <a:srgbClr val="363744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l" defTabSz="783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314415"/>
            <a:ext cx="6791325" cy="114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572066"/>
            <a:ext cx="6791325" cy="374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38" y="5473525"/>
            <a:ext cx="1771650" cy="31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DC38-49D0-4075-99C3-65523EF8366C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8263" y="5473525"/>
            <a:ext cx="2657475" cy="31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1013" y="5473525"/>
            <a:ext cx="1771650" cy="314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EB58-9644-4843-9F80-905208A28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787390" rtl="0" eaLnBrk="1" latinLnBrk="0" hangingPunct="1">
        <a:lnSpc>
          <a:spcPct val="90000"/>
        </a:lnSpc>
        <a:spcBef>
          <a:spcPct val="0"/>
        </a:spcBef>
        <a:buNone/>
        <a:defRPr sz="37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847" indent="-196847" algn="l" defTabSz="787390" rtl="0" eaLnBrk="1" latinLnBrk="0" hangingPunct="1">
        <a:lnSpc>
          <a:spcPct val="90000"/>
        </a:lnSpc>
        <a:spcBef>
          <a:spcPts val="861"/>
        </a:spcBef>
        <a:buFont typeface="Arial" panose="020B0604020202020204" pitchFamily="34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90542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2pPr>
      <a:lvl3pPr marL="984237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722" kern="1200">
          <a:solidFill>
            <a:schemeClr val="tx1"/>
          </a:solidFill>
          <a:latin typeface="+mn-lt"/>
          <a:ea typeface="+mn-ea"/>
          <a:cs typeface="+mn-cs"/>
        </a:defRPr>
      </a:lvl3pPr>
      <a:lvl4pPr marL="1377932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27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5pPr>
      <a:lvl6pPr marL="2165322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6pPr>
      <a:lvl7pPr marL="2559017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7pPr>
      <a:lvl8pPr marL="2952712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8pPr>
      <a:lvl9pPr marL="3346407" indent="-196847" algn="l" defTabSz="787390" rtl="0" eaLnBrk="1" latinLnBrk="0" hangingPunct="1">
        <a:lnSpc>
          <a:spcPct val="90000"/>
        </a:lnSpc>
        <a:spcBef>
          <a:spcPts val="431"/>
        </a:spcBef>
        <a:buFont typeface="Arial" panose="020B0604020202020204" pitchFamily="34" charset="0"/>
        <a:buChar char="•"/>
        <a:defRPr sz="1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1pPr>
      <a:lvl2pPr marL="393695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2pPr>
      <a:lvl3pPr marL="787390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3pPr>
      <a:lvl4pPr marL="1181085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4pPr>
      <a:lvl5pPr marL="1574780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5pPr>
      <a:lvl6pPr marL="1968475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6pPr>
      <a:lvl7pPr marL="2362170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7pPr>
      <a:lvl8pPr marL="2755864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8pPr>
      <a:lvl9pPr marL="3149559" algn="l" defTabSz="787390" rtl="0" eaLnBrk="1" latinLnBrk="0" hangingPunct="1">
        <a:defRPr sz="1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sets.publishing.service.gov.uk/government/uploads/system/uploads/attachment_data/file/706497/Parent_factsheet_FINAL_.pdf" TargetMode="External"/><Relationship Id="rId5" Type="http://schemas.openxmlformats.org/officeDocument/2006/relationships/hyperlink" Target="https://assets.publishing.service.gov.uk/government/uploads/system/uploads/attachment_data/file/719124/Grading_new_GCSEs25.6.2018.pdf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664" y="1401095"/>
            <a:ext cx="5832648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6000" dirty="0">
                <a:solidFill>
                  <a:schemeClr val="bg1"/>
                </a:solidFill>
              </a:rPr>
              <a:t>Welcome</a:t>
            </a:r>
          </a:p>
          <a:p>
            <a:pPr defTabSz="462157"/>
            <a:endParaRPr lang="en-GB" sz="2000" dirty="0">
              <a:solidFill>
                <a:schemeClr val="bg1"/>
              </a:solidFill>
            </a:endParaRPr>
          </a:p>
          <a:p>
            <a:pPr defTabSz="462157"/>
            <a:endParaRPr lang="en-GB" sz="2000" dirty="0">
              <a:solidFill>
                <a:schemeClr val="bg1"/>
              </a:solidFill>
            </a:endParaRPr>
          </a:p>
          <a:p>
            <a:pPr defTabSz="462157"/>
            <a:endParaRPr lang="en-GB" sz="2000" dirty="0">
              <a:solidFill>
                <a:schemeClr val="bg1"/>
              </a:solidFill>
            </a:endParaRPr>
          </a:p>
          <a:p>
            <a:pPr algn="ctr" defTabSz="462157"/>
            <a:r>
              <a:rPr lang="en-GB" sz="2000" dirty="0">
                <a:solidFill>
                  <a:schemeClr val="bg1"/>
                </a:solidFill>
              </a:rPr>
              <a:t>Mr Janes – </a:t>
            </a:r>
            <a:r>
              <a:rPr lang="en-GB" sz="2000" i="1" dirty="0">
                <a:solidFill>
                  <a:schemeClr val="bg1"/>
                </a:solidFill>
              </a:rPr>
              <a:t>Head of School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Mrs Cook – </a:t>
            </a:r>
            <a:r>
              <a:rPr lang="en-GB" sz="2000" i="1" dirty="0">
                <a:solidFill>
                  <a:schemeClr val="bg1"/>
                </a:solidFill>
              </a:rPr>
              <a:t>Deputy Headteacher</a:t>
            </a:r>
          </a:p>
          <a:p>
            <a:pPr algn="ctr" defTabSz="462157"/>
            <a:r>
              <a:rPr lang="en-GB" sz="2000" dirty="0">
                <a:solidFill>
                  <a:schemeClr val="bg1"/>
                </a:solidFill>
              </a:rPr>
              <a:t>Mr Walters – </a:t>
            </a:r>
            <a:r>
              <a:rPr lang="en-GB" sz="2000" i="1" dirty="0">
                <a:solidFill>
                  <a:schemeClr val="bg1"/>
                </a:solidFill>
              </a:rPr>
              <a:t>Assistant Headteacher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Mrs Loughlin – </a:t>
            </a:r>
            <a:r>
              <a:rPr lang="en-GB" sz="2000" i="1" dirty="0">
                <a:solidFill>
                  <a:schemeClr val="bg1"/>
                </a:solidFill>
              </a:rPr>
              <a:t>Assistant Headteacher </a:t>
            </a:r>
            <a:r>
              <a:rPr lang="en-GB" sz="2000" i="1" dirty="0" err="1">
                <a:solidFill>
                  <a:schemeClr val="bg1"/>
                </a:solidFill>
              </a:rPr>
              <a:t>SENCo</a:t>
            </a:r>
            <a:endParaRPr lang="en-GB" sz="2000" dirty="0">
              <a:solidFill>
                <a:schemeClr val="bg1"/>
              </a:solidFill>
            </a:endParaRPr>
          </a:p>
          <a:p>
            <a:pPr algn="ctr" defTabSz="462157"/>
            <a:r>
              <a:rPr lang="en-GB" sz="2000" dirty="0">
                <a:solidFill>
                  <a:schemeClr val="bg1"/>
                </a:solidFill>
              </a:rPr>
              <a:t>Mrs Chapman-Jones – </a:t>
            </a:r>
            <a:r>
              <a:rPr lang="en-GB" sz="2000" i="1" dirty="0">
                <a:solidFill>
                  <a:schemeClr val="bg1"/>
                </a:solidFill>
              </a:rPr>
              <a:t>Director of English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Mr Bone – </a:t>
            </a:r>
            <a:r>
              <a:rPr lang="en-GB" sz="2000" i="1" dirty="0">
                <a:solidFill>
                  <a:schemeClr val="bg1"/>
                </a:solidFill>
              </a:rPr>
              <a:t>Director of Maths</a:t>
            </a:r>
          </a:p>
          <a:p>
            <a:pPr algn="ctr" defTabSz="462157"/>
            <a:r>
              <a:rPr lang="en-GB" sz="2000" dirty="0">
                <a:solidFill>
                  <a:schemeClr val="bg1"/>
                </a:solidFill>
              </a:rPr>
              <a:t>Mrs Dack – </a:t>
            </a:r>
            <a:r>
              <a:rPr lang="en-GB" sz="2000" i="1" dirty="0">
                <a:solidFill>
                  <a:schemeClr val="bg1"/>
                </a:solidFill>
              </a:rPr>
              <a:t>Head of Year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/>
            <a:endParaRPr lang="en-GB" dirty="0"/>
          </a:p>
          <a:p>
            <a:pPr algn="ctr" defTabSz="462157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" y="1749196"/>
            <a:ext cx="3276600" cy="62865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20576" y="2557383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defTabSz="46215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An online platform for all year groups to help you learn, practice and revise M</a:t>
            </a:r>
            <a:r>
              <a:rPr lang="en-US" sz="2400" dirty="0" err="1">
                <a:solidFill>
                  <a:srgbClr val="FFFFFF"/>
                </a:solidFill>
              </a:rPr>
              <a:t>aths</a:t>
            </a:r>
            <a:endParaRPr lang="en-US" sz="2400" dirty="0">
              <a:solidFill>
                <a:srgbClr val="FFFFFF"/>
              </a:solidFill>
            </a:endParaRPr>
          </a:p>
          <a:p>
            <a:pPr marL="342892" indent="-342892" defTabSz="46215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Over 800 ‘skills’ each with their own video and quiz</a:t>
            </a:r>
          </a:p>
          <a:p>
            <a:pPr marL="342892" indent="-342892" defTabSz="46215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Teachers can see everything the pupils do</a:t>
            </a:r>
          </a:p>
          <a:p>
            <a:pPr marL="342892" indent="-342892" defTabSz="46215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Students can complete as much as they want!</a:t>
            </a:r>
          </a:p>
        </p:txBody>
      </p:sp>
    </p:spTree>
    <p:extLst>
      <p:ext uri="{BB962C8B-B14F-4D97-AF65-F5344CB8AC3E}">
        <p14:creationId xmlns:p14="http://schemas.microsoft.com/office/powerpoint/2010/main" val="3069190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84" y="1622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guides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337">
            <a:off x="3216923" y="1703031"/>
            <a:ext cx="2786015" cy="38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90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84" y="1622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guides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95" y="2084302"/>
            <a:ext cx="2568265" cy="3656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775" y="2084304"/>
            <a:ext cx="2600595" cy="36561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365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9" y="1703031"/>
            <a:ext cx="6336704" cy="4033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3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372604" y="1696595"/>
            <a:ext cx="6012668" cy="3921713"/>
          </a:xfrm>
        </p:spPr>
        <p:txBody>
          <a:bodyPr>
            <a:normAutofit/>
          </a:bodyPr>
          <a:lstStyle/>
          <a:p>
            <a:pPr marL="39686" indent="0">
              <a:buNone/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Parent Revision sessions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549">
            <a:off x="4227177" y="2236642"/>
            <a:ext cx="3668123" cy="2442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342">
            <a:off x="107366" y="2797665"/>
            <a:ext cx="3871872" cy="2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10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/>
          </a:bodyPr>
          <a:lstStyle/>
          <a:p>
            <a:pPr marL="39686" indent="0" algn="ctr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Changes to the English syllabi</a:t>
            </a: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>
          <a:xfrm>
            <a:off x="3828990" y="3383162"/>
            <a:ext cx="4045011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" y="2160662"/>
            <a:ext cx="34563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/>
          </a:bodyPr>
          <a:lstStyle/>
          <a:p>
            <a:pPr marL="39686" indent="0" algn="r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Changes we made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3556" y="2835523"/>
            <a:ext cx="3673263" cy="2448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4" y="3657448"/>
            <a:ext cx="3241626" cy="2161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7" y="1504342"/>
            <a:ext cx="3073248" cy="20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8320" y="1355132"/>
            <a:ext cx="7128792" cy="3921713"/>
          </a:xfrm>
        </p:spPr>
        <p:txBody>
          <a:bodyPr>
            <a:normAutofit/>
          </a:bodyPr>
          <a:lstStyle/>
          <a:p>
            <a:pPr marL="39686" indent="0" algn="ctr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The impact they had</a:t>
            </a: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3" t="14334" r="24394"/>
          <a:stretch/>
        </p:blipFill>
        <p:spPr>
          <a:xfrm>
            <a:off x="162862" y="2880742"/>
            <a:ext cx="2867756" cy="2842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315989"/>
            <a:ext cx="3720976" cy="2480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82"/>
          <a:stretch/>
        </p:blipFill>
        <p:spPr>
          <a:xfrm>
            <a:off x="1927812" y="2001706"/>
            <a:ext cx="2130518" cy="222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05" y="1830992"/>
            <a:ext cx="2391072" cy="15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5690" y="1756436"/>
            <a:ext cx="7086601" cy="39537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English Literature GCSE</a:t>
            </a:r>
          </a:p>
          <a:p>
            <a:pPr marL="0" indent="0" algn="ctr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The English Literature course consists of five units:</a:t>
            </a:r>
          </a:p>
          <a:p>
            <a:r>
              <a:rPr lang="en-GB" sz="2800" dirty="0">
                <a:solidFill>
                  <a:schemeClr val="bg1"/>
                </a:solidFill>
              </a:rPr>
              <a:t>Shakespeare (‘Macbeth’)</a:t>
            </a:r>
          </a:p>
          <a:p>
            <a:r>
              <a:rPr lang="en-GB" sz="2800" dirty="0">
                <a:solidFill>
                  <a:schemeClr val="bg1"/>
                </a:solidFill>
              </a:rPr>
              <a:t>19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 Century text (‘A Christmas Carol’)</a:t>
            </a:r>
          </a:p>
          <a:p>
            <a:r>
              <a:rPr lang="en-GB" sz="2800" dirty="0">
                <a:solidFill>
                  <a:schemeClr val="bg1"/>
                </a:solidFill>
              </a:rPr>
              <a:t>Modern text (‘</a:t>
            </a:r>
            <a:r>
              <a:rPr lang="en-GB" sz="2800">
                <a:solidFill>
                  <a:schemeClr val="bg1"/>
                </a:solidFill>
              </a:rPr>
              <a:t>An Inspector Calls’)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AQA poetry cluster (15 poems to be learned)</a:t>
            </a:r>
          </a:p>
          <a:p>
            <a:r>
              <a:rPr lang="en-GB" sz="2800" dirty="0">
                <a:solidFill>
                  <a:schemeClr val="bg1"/>
                </a:solidFill>
              </a:rPr>
              <a:t>Unseen poetry</a:t>
            </a:r>
          </a:p>
        </p:txBody>
      </p:sp>
    </p:spTree>
    <p:extLst>
      <p:ext uri="{BB962C8B-B14F-4D97-AF65-F5344CB8AC3E}">
        <p14:creationId xmlns:p14="http://schemas.microsoft.com/office/powerpoint/2010/main" val="346209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/>
          </a:bodyPr>
          <a:lstStyle/>
          <a:p>
            <a:pPr marL="39686" indent="0" algn="ctr"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</a:rPr>
              <a:t>What will we do</a:t>
            </a:r>
            <a:r>
              <a:rPr lang="en-GB" altLang="en-US" sz="3200" b="1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Deliver high quality teaching and learning opportunities. 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Create bespoke revision materials.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Offer intervention.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Host intensive revision on the morning of the exams.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Provide any other support required to meet individual needs.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8608" y="1728617"/>
            <a:ext cx="7128792" cy="3921713"/>
          </a:xfrm>
        </p:spPr>
        <p:txBody>
          <a:bodyPr>
            <a:normAutofit/>
          </a:bodyPr>
          <a:lstStyle/>
          <a:p>
            <a:pPr marL="39686" indent="0" algn="ctr">
              <a:buNone/>
            </a:pPr>
            <a:r>
              <a:rPr lang="en-GB" sz="3200" dirty="0">
                <a:solidFill>
                  <a:srgbClr val="FFFF00"/>
                </a:solidFill>
              </a:rPr>
              <a:t>Together to learn, to grow, to serve</a:t>
            </a:r>
          </a:p>
          <a:p>
            <a:pPr marL="39686" indent="0" algn="ctr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39686" indent="0" algn="ctr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39686" indent="0" algn="ctr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39686" indent="0" algn="ctr">
              <a:buNone/>
            </a:pPr>
            <a:endParaRPr lang="en-GB" sz="3200" dirty="0">
              <a:solidFill>
                <a:srgbClr val="FFFF00"/>
              </a:solidFill>
            </a:endParaRPr>
          </a:p>
          <a:p>
            <a:pPr marL="39686" indent="0" algn="ctr">
              <a:buNone/>
            </a:pPr>
            <a:r>
              <a:rPr lang="en-GB" sz="1700" dirty="0">
                <a:solidFill>
                  <a:srgbClr val="FFFF00"/>
                </a:solidFill>
              </a:rPr>
              <a:t>“Each of you should use whatever gifts you have received to serve others, as faithful stewards of God’s grace in its various forms.” </a:t>
            </a:r>
          </a:p>
          <a:p>
            <a:pPr marL="39686" indent="0" algn="ctr">
              <a:buNone/>
            </a:pPr>
            <a:r>
              <a:rPr lang="en-GB" sz="1700" dirty="0">
                <a:solidFill>
                  <a:srgbClr val="FFFF00"/>
                </a:solidFill>
              </a:rPr>
              <a:t>(1 Peter 4:10)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/>
            <a:endParaRPr lang="en-GB" dirty="0"/>
          </a:p>
          <a:p>
            <a:pPr algn="ctr" defTabSz="462157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2924" y="2288475"/>
            <a:ext cx="14401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Pupils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899" y="3495989"/>
            <a:ext cx="176146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Parents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5941" y="3535918"/>
            <a:ext cx="16042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>
                <a:solidFill>
                  <a:srgbClr val="FFC000"/>
                </a:solidFill>
              </a:rPr>
              <a:t>School</a:t>
            </a:r>
          </a:p>
        </p:txBody>
      </p:sp>
      <p:sp>
        <p:nvSpPr>
          <p:cNvPr id="9" name="Left-Right Arrow 8"/>
          <p:cNvSpPr/>
          <p:nvPr/>
        </p:nvSpPr>
        <p:spPr>
          <a:xfrm rot="18786704">
            <a:off x="2198748" y="2833990"/>
            <a:ext cx="1216152" cy="570627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/>
          </a:p>
        </p:txBody>
      </p:sp>
      <p:sp>
        <p:nvSpPr>
          <p:cNvPr id="10" name="Left-Right Arrow 9"/>
          <p:cNvSpPr/>
          <p:nvPr/>
        </p:nvSpPr>
        <p:spPr>
          <a:xfrm rot="13488784">
            <a:off x="4517722" y="2877191"/>
            <a:ext cx="1216152" cy="570627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3367075" y="3575422"/>
            <a:ext cx="1216152" cy="570627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105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 fontScale="92500" lnSpcReduction="20000"/>
          </a:bodyPr>
          <a:lstStyle/>
          <a:p>
            <a:pPr marL="39686" indent="0" algn="ctr">
              <a:buNone/>
              <a:defRPr/>
            </a:pPr>
            <a:r>
              <a:rPr lang="en-GB" altLang="en-US" sz="3500" dirty="0">
                <a:solidFill>
                  <a:schemeClr val="bg1"/>
                </a:solidFill>
              </a:rPr>
              <a:t>What do we expect students to do</a:t>
            </a:r>
            <a:r>
              <a:rPr lang="en-GB" altLang="en-US" sz="3500" b="1" dirty="0">
                <a:solidFill>
                  <a:schemeClr val="bg1"/>
                </a:solidFill>
              </a:rPr>
              <a:t>?</a:t>
            </a:r>
          </a:p>
          <a:p>
            <a:pPr marL="39686" indent="0" algn="ctr">
              <a:buNone/>
              <a:defRPr/>
            </a:pPr>
            <a:endParaRPr lang="en-GB" altLang="en-US" sz="35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Engage in all lessons and interventions on offer.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Be prepared - both materialistically and mentally.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Respond to all feedback given and act upon it.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Meet deadlines.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Complete own revision as well as homework.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Read around the topics covered, paying particular attention to the context of the texts.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Be proud of what they achieve and the progress they make.</a:t>
            </a: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 fontScale="92500" lnSpcReduction="20000"/>
          </a:bodyPr>
          <a:lstStyle/>
          <a:p>
            <a:pPr marL="39686" indent="0" algn="ctr">
              <a:buNone/>
              <a:defRPr/>
            </a:pPr>
            <a:r>
              <a:rPr lang="en-GB" altLang="en-US" sz="3000" dirty="0">
                <a:solidFill>
                  <a:schemeClr val="bg1"/>
                </a:solidFill>
              </a:rPr>
              <a:t>How can you help</a:t>
            </a:r>
            <a:r>
              <a:rPr lang="en-GB" altLang="en-US" sz="3000" b="1" dirty="0">
                <a:solidFill>
                  <a:schemeClr val="bg1"/>
                </a:solidFill>
              </a:rPr>
              <a:t>?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Provide quiet spaces at home to support focused work and revision.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Support the school with maintaining attendance.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Ask questions about texts, characters and themes.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Once a text is studied, watch the film with your child.  Again, feel free to ask questions, especially ‘Why did they do that?’.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Support the use of internet resources for revision (Like Mr </a:t>
            </a:r>
            <a:r>
              <a:rPr lang="en-GB" altLang="en-US" sz="2400" dirty="0" err="1">
                <a:solidFill>
                  <a:schemeClr val="bg1"/>
                </a:solidFill>
              </a:rPr>
              <a:t>Bruff</a:t>
            </a:r>
            <a:r>
              <a:rPr lang="en-GB" altLang="en-US" sz="2400" dirty="0">
                <a:solidFill>
                  <a:schemeClr val="bg1"/>
                </a:solidFill>
              </a:rPr>
              <a:t> on YouTube).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Revision guides and books make great Christmas and birthday presents!!!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 lnSpcReduction="10000"/>
          </a:bodyPr>
          <a:lstStyle/>
          <a:p>
            <a:pPr marL="39686" indent="0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SEN </a:t>
            </a:r>
            <a:r>
              <a:rPr lang="en-GB" altLang="en-US" sz="2400" dirty="0" smtClean="0">
                <a:solidFill>
                  <a:schemeClr val="bg1"/>
                </a:solidFill>
              </a:rPr>
              <a:t>Pupils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Some </a:t>
            </a:r>
            <a:r>
              <a:rPr lang="en-GB" altLang="en-US" sz="2400" dirty="0" smtClean="0">
                <a:solidFill>
                  <a:schemeClr val="bg1"/>
                </a:solidFill>
              </a:rPr>
              <a:t>pupils </a:t>
            </a:r>
            <a:r>
              <a:rPr lang="en-GB" altLang="en-US" sz="2400" dirty="0">
                <a:solidFill>
                  <a:schemeClr val="bg1"/>
                </a:solidFill>
              </a:rPr>
              <a:t>who have additional learning needs may have Access Arrangements in their exams.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Extra time 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Reader/reader pens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Use of a laptop</a:t>
            </a:r>
          </a:p>
          <a:p>
            <a:pPr marL="39686" indent="0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Students should be encouraged to make full use of any additional support offered to them.</a:t>
            </a:r>
          </a:p>
          <a:p>
            <a:pPr marL="39686" indent="0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Please see Mrs </a:t>
            </a:r>
            <a:r>
              <a:rPr lang="en-GB" altLang="en-US" sz="2400" dirty="0" err="1">
                <a:solidFill>
                  <a:schemeClr val="bg1"/>
                </a:solidFill>
              </a:rPr>
              <a:t>Loughlin</a:t>
            </a:r>
            <a:r>
              <a:rPr lang="en-GB" altLang="en-US" sz="2400" dirty="0">
                <a:solidFill>
                  <a:schemeClr val="bg1"/>
                </a:solidFill>
              </a:rPr>
              <a:t> if you wish to discuss this.</a:t>
            </a: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  <a:ln>
            <a:solidFill>
              <a:srgbClr val="FFFF00"/>
            </a:solidFill>
          </a:ln>
        </p:spPr>
        <p:txBody>
          <a:bodyPr>
            <a:normAutofit fontScale="47500" lnSpcReduction="20000"/>
          </a:bodyPr>
          <a:lstStyle/>
          <a:p>
            <a:pPr marL="39686" indent="0"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Careers education</a:t>
            </a:r>
            <a:r>
              <a:rPr lang="en-US" altLang="en-US" sz="3600" dirty="0">
                <a:solidFill>
                  <a:schemeClr val="bg1"/>
                </a:solidFill>
              </a:rPr>
              <a:t>, information advice and guidance (CEIAG) is an essential and statutory part of the support we offer to all pupils at Ian Ramsey CE Academy</a:t>
            </a: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The Academy </a:t>
            </a:r>
            <a:r>
              <a:rPr lang="en-US" altLang="en-US" sz="3600" dirty="0" err="1">
                <a:solidFill>
                  <a:schemeClr val="bg1"/>
                </a:solidFill>
              </a:rPr>
              <a:t>recognises</a:t>
            </a:r>
            <a:r>
              <a:rPr lang="en-US" altLang="en-US" sz="3600" dirty="0">
                <a:solidFill>
                  <a:schemeClr val="bg1"/>
                </a:solidFill>
              </a:rPr>
              <a:t> the essential part careers education and guidance can play in helping our young people prepare for the opportunities, responsibilities and experiences of life</a:t>
            </a: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New careers </a:t>
            </a:r>
            <a:r>
              <a:rPr lang="en-US" altLang="en-US" sz="3600" dirty="0" err="1">
                <a:solidFill>
                  <a:schemeClr val="bg1"/>
                </a:solidFill>
              </a:rPr>
              <a:t>programme</a:t>
            </a:r>
            <a:r>
              <a:rPr lang="en-US" altLang="en-US" sz="3600" dirty="0">
                <a:solidFill>
                  <a:schemeClr val="bg1"/>
                </a:solidFill>
              </a:rPr>
              <a:t> planned against the Gatsby benchmarks for all year groups</a:t>
            </a: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Dedicated Year 10 ‘careers week’ in July (visits to 4 local colleges)</a:t>
            </a: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Introduction of new work experience week in July (dates/details TBC)</a:t>
            </a:r>
          </a:p>
          <a:p>
            <a:pPr marL="39686" indent="0">
              <a:buNone/>
              <a:defRPr/>
            </a:pPr>
            <a:endParaRPr lang="en-US" altLang="en-US" sz="3600" dirty="0">
              <a:solidFill>
                <a:schemeClr val="bg1"/>
              </a:solidFill>
            </a:endParaRP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Dedicated careers email for parent/</a:t>
            </a:r>
            <a:r>
              <a:rPr lang="en-US" altLang="en-US" sz="3600" dirty="0" err="1">
                <a:solidFill>
                  <a:schemeClr val="bg1"/>
                </a:solidFill>
              </a:rPr>
              <a:t>carer</a:t>
            </a:r>
            <a:r>
              <a:rPr lang="en-US" altLang="en-US" sz="3600" dirty="0">
                <a:solidFill>
                  <a:schemeClr val="bg1"/>
                </a:solidFill>
              </a:rPr>
              <a:t> questions   (careers@ianramsey.org.uk)</a:t>
            </a:r>
          </a:p>
          <a:p>
            <a:pPr marL="39686" indent="0"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Please contact </a:t>
            </a:r>
            <a:r>
              <a:rPr lang="en-US" altLang="en-US" sz="3600" dirty="0" err="1">
                <a:solidFill>
                  <a:schemeClr val="bg1"/>
                </a:solidFill>
              </a:rPr>
              <a:t>Mrs</a:t>
            </a:r>
            <a:r>
              <a:rPr lang="en-US" altLang="en-US" sz="3600" dirty="0">
                <a:solidFill>
                  <a:schemeClr val="bg1"/>
                </a:solidFill>
              </a:rPr>
              <a:t> McCarthy (AHT) through careers email or mccarthym@ianramsey.org.uk if any further questions </a:t>
            </a:r>
          </a:p>
          <a:p>
            <a:pPr marL="39686" indent="0" algn="ctr">
              <a:buNone/>
              <a:defRPr/>
            </a:pP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>
              <a:defRPr/>
            </a:pPr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>
              <a:defRPr/>
            </a:pPr>
            <a:endParaRPr lang="en-GB" dirty="0"/>
          </a:p>
          <a:p>
            <a:pPr algn="ctr" defTabSz="462157">
              <a:defRPr/>
            </a:pPr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>
              <a:defRPr/>
            </a:pPr>
            <a:endParaRPr lang="en-GB" sz="8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  <a:p>
            <a:pPr algn="ctr" defTabSz="462157">
              <a:defRPr/>
            </a:pP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059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1781" y="1196829"/>
            <a:ext cx="2639502" cy="2639502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endParaRPr lang="en-GB" sz="2842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Pie 10"/>
          <p:cNvSpPr/>
          <p:nvPr/>
        </p:nvSpPr>
        <p:spPr>
          <a:xfrm rot="1929667">
            <a:off x="450991" y="1193140"/>
            <a:ext cx="2639502" cy="2639502"/>
          </a:xfrm>
          <a:prstGeom prst="pie">
            <a:avLst>
              <a:gd name="adj1" fmla="val 17297497"/>
              <a:gd name="adj2" fmla="val 1423668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endParaRPr lang="en-GB" sz="1162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43" y="332355"/>
            <a:ext cx="667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695" hangingPunct="1"/>
            <a:r>
              <a:rPr lang="en-GB" sz="24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How does attendance affect student performance?</a:t>
            </a:r>
          </a:p>
        </p:txBody>
      </p:sp>
      <p:sp>
        <p:nvSpPr>
          <p:cNvPr id="9" name="Pie 8"/>
          <p:cNvSpPr/>
          <p:nvPr/>
        </p:nvSpPr>
        <p:spPr>
          <a:xfrm rot="971225">
            <a:off x="455275" y="1190349"/>
            <a:ext cx="2639502" cy="2639502"/>
          </a:xfrm>
          <a:prstGeom prst="pie">
            <a:avLst>
              <a:gd name="adj1" fmla="val 17120154"/>
              <a:gd name="adj2" fmla="val 15144080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endParaRPr lang="en-GB" sz="1162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7504" y="3455763"/>
            <a:ext cx="736881" cy="1249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93695" hangingPunct="1"/>
            <a:r>
              <a:rPr lang="en-GB" sz="5167" kern="1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7504" y="2257048"/>
            <a:ext cx="736881" cy="1249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93695" hangingPunct="1"/>
            <a:r>
              <a:rPr lang="en-GB" sz="5167" kern="1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47504" y="1008009"/>
            <a:ext cx="736881" cy="1249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93695" hangingPunct="1"/>
            <a:r>
              <a:rPr lang="en-GB" sz="5167" kern="1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703309" y="2066725"/>
            <a:ext cx="2107736" cy="647693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endParaRPr lang="en-GB" sz="129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03309" y="1679355"/>
            <a:ext cx="2107736" cy="64769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r>
              <a:rPr lang="en-GB" sz="1292" kern="1200" dirty="0">
                <a:solidFill>
                  <a:prstClr val="white"/>
                </a:solidFill>
                <a:latin typeface="Calibri" panose="020F0502020204030204"/>
              </a:rPr>
              <a:t>0.38 of a grade higher</a:t>
            </a:r>
          </a:p>
        </p:txBody>
      </p:sp>
      <p:sp>
        <p:nvSpPr>
          <p:cNvPr id="10" name="Pie 9"/>
          <p:cNvSpPr/>
          <p:nvPr/>
        </p:nvSpPr>
        <p:spPr>
          <a:xfrm>
            <a:off x="451781" y="1196829"/>
            <a:ext cx="2639502" cy="2639502"/>
          </a:xfrm>
          <a:prstGeom prst="pie">
            <a:avLst>
              <a:gd name="adj1" fmla="val 17207592"/>
              <a:gd name="adj2" fmla="val 16122046"/>
            </a:avLst>
          </a:prstGeom>
          <a:solidFill>
            <a:srgbClr val="FFFF0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endParaRPr lang="en-GB" sz="1162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1781" y="1196829"/>
            <a:ext cx="2639502" cy="26395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r>
              <a:rPr lang="en-GB" sz="2842" kern="12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100%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197" y="3685963"/>
            <a:ext cx="5963940" cy="410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695" hangingPunct="1"/>
            <a:r>
              <a:rPr lang="en-GB" sz="20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Pupils with attendance over 95% (less than 9 days off)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396" y="4109979"/>
            <a:ext cx="6278129" cy="410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695" hangingPunct="1"/>
            <a:r>
              <a:rPr lang="en-GB" sz="20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Pupils with attendance between 90 &amp; 95% (9-17days off)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196" y="4554150"/>
            <a:ext cx="5945282" cy="410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695" hangingPunct="1"/>
            <a:r>
              <a:rPr lang="en-GB" sz="2067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Pupils with attendance below 90% (over 19 days off)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703309" y="2430456"/>
            <a:ext cx="2107736" cy="64769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r>
              <a:rPr lang="en-GB" sz="1292" kern="1200" dirty="0">
                <a:solidFill>
                  <a:srgbClr val="002060"/>
                </a:solidFill>
                <a:latin typeface="Calibri" panose="020F0502020204030204"/>
              </a:rPr>
              <a:t>0.3 of a grade lower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703309" y="3024677"/>
            <a:ext cx="2107736" cy="64769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3695" hangingPunct="1"/>
            <a:r>
              <a:rPr lang="en-GB" sz="1292" kern="1200" dirty="0">
                <a:solidFill>
                  <a:prstClr val="white"/>
                </a:solidFill>
                <a:latin typeface="Calibri" panose="020F0502020204030204"/>
              </a:rPr>
              <a:t>0.8 of a grade lower</a:t>
            </a:r>
          </a:p>
        </p:txBody>
      </p:sp>
    </p:spTree>
    <p:extLst>
      <p:ext uri="{BB962C8B-B14F-4D97-AF65-F5344CB8AC3E}">
        <p14:creationId xmlns:p14="http://schemas.microsoft.com/office/powerpoint/2010/main" val="9557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0" grpId="0" animBg="1"/>
      <p:bldP spid="8" grpId="0" animBg="1"/>
      <p:bldP spid="6" grpId="0"/>
      <p:bldP spid="20" grpId="0"/>
      <p:bldP spid="21" grpId="0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7664"/>
            <a:ext cx="6791325" cy="611454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Punctuality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7377" y="4817176"/>
            <a:ext cx="2513830" cy="271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93695" hangingPunct="1"/>
            <a:r>
              <a:rPr lang="en-GB" sz="1162" b="1" i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“Together to learn, to grow, to serve”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4555" y="1313545"/>
            <a:ext cx="6672661" cy="450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695" hangingPunct="1"/>
            <a:r>
              <a:rPr lang="en-GB" sz="232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Pupils should be registered in their form room at 8:40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8164" y="1794951"/>
            <a:ext cx="3295836" cy="60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3695" hangingPunct="1"/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Side gates are locked at </a:t>
            </a:r>
            <a:r>
              <a:rPr lang="en-GB" sz="2067" kern="12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8:35</a:t>
            </a:r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– Pupils must enter through community entrance to sign in.</a:t>
            </a:r>
            <a:endParaRPr lang="en-GB" sz="1292" b="1" u="sng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418" y="2563881"/>
            <a:ext cx="6576670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545" indent="-184545" defTabSz="393695" hangingPunct="1">
              <a:buFont typeface="Arial" panose="020B0604020202020204" pitchFamily="34" charset="0"/>
              <a:buChar char="•"/>
            </a:pPr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Pupils entering school after 9:00 must enter through community entrance to sign in with a late mark and go </a:t>
            </a:r>
            <a:r>
              <a:rPr lang="en-GB" sz="1292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straight to lesson 1 </a:t>
            </a:r>
          </a:p>
          <a:p>
            <a:pPr marL="184545" indent="-184545" defTabSz="393695" hangingPunct="1">
              <a:buFont typeface="Arial" panose="020B0604020202020204" pitchFamily="34" charset="0"/>
              <a:buChar char="•"/>
            </a:pPr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576" y="3388504"/>
            <a:ext cx="7501778" cy="1293047"/>
            <a:chOff x="120576" y="3388504"/>
            <a:chExt cx="7501778" cy="1293047"/>
          </a:xfrm>
        </p:grpSpPr>
        <p:sp>
          <p:nvSpPr>
            <p:cNvPr id="6" name="Freeform 5"/>
            <p:cNvSpPr/>
            <p:nvPr/>
          </p:nvSpPr>
          <p:spPr>
            <a:xfrm>
              <a:off x="3144912" y="3392169"/>
              <a:ext cx="4477442" cy="615661"/>
            </a:xfrm>
            <a:custGeom>
              <a:avLst/>
              <a:gdLst>
                <a:gd name="connsiteX0" fmla="*/ 0 w 4477442"/>
                <a:gd name="connsiteY0" fmla="*/ 76958 h 615661"/>
                <a:gd name="connsiteX1" fmla="*/ 4169612 w 4477442"/>
                <a:gd name="connsiteY1" fmla="*/ 76958 h 615661"/>
                <a:gd name="connsiteX2" fmla="*/ 4169612 w 4477442"/>
                <a:gd name="connsiteY2" fmla="*/ 0 h 615661"/>
                <a:gd name="connsiteX3" fmla="*/ 4477442 w 4477442"/>
                <a:gd name="connsiteY3" fmla="*/ 307831 h 615661"/>
                <a:gd name="connsiteX4" fmla="*/ 4169612 w 4477442"/>
                <a:gd name="connsiteY4" fmla="*/ 615661 h 615661"/>
                <a:gd name="connsiteX5" fmla="*/ 4169612 w 4477442"/>
                <a:gd name="connsiteY5" fmla="*/ 538703 h 615661"/>
                <a:gd name="connsiteX6" fmla="*/ 0 w 4477442"/>
                <a:gd name="connsiteY6" fmla="*/ 538703 h 615661"/>
                <a:gd name="connsiteX7" fmla="*/ 0 w 4477442"/>
                <a:gd name="connsiteY7" fmla="*/ 76958 h 6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442" h="615661">
                  <a:moveTo>
                    <a:pt x="0" y="76958"/>
                  </a:moveTo>
                  <a:lnTo>
                    <a:pt x="4169612" y="76958"/>
                  </a:lnTo>
                  <a:lnTo>
                    <a:pt x="4169612" y="0"/>
                  </a:lnTo>
                  <a:lnTo>
                    <a:pt x="4477442" y="307831"/>
                  </a:lnTo>
                  <a:lnTo>
                    <a:pt x="4169612" y="615661"/>
                  </a:lnTo>
                  <a:lnTo>
                    <a:pt x="4169612" y="538703"/>
                  </a:lnTo>
                  <a:lnTo>
                    <a:pt x="0" y="538703"/>
                  </a:lnTo>
                  <a:lnTo>
                    <a:pt x="0" y="7695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88388" rIns="242303" bIns="8838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kern="1200" dirty="0">
                  <a:solidFill>
                    <a:srgbClr val="0070C0"/>
                  </a:solidFill>
                </a:rPr>
                <a:t>Same day after school </a:t>
              </a:r>
              <a:r>
                <a:rPr lang="en-GB" sz="1800" b="1" kern="1200" dirty="0" smtClean="0">
                  <a:solidFill>
                    <a:srgbClr val="0070C0"/>
                  </a:solidFill>
                </a:rPr>
                <a:t>30 minute </a:t>
              </a:r>
              <a:r>
                <a:rPr lang="en-GB" sz="1800" b="1" kern="1200" dirty="0">
                  <a:solidFill>
                    <a:srgbClr val="0070C0"/>
                  </a:solidFill>
                </a:rPr>
                <a:t>detention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20576" y="3388504"/>
              <a:ext cx="2984961" cy="615661"/>
            </a:xfrm>
            <a:custGeom>
              <a:avLst/>
              <a:gdLst>
                <a:gd name="connsiteX0" fmla="*/ 0 w 2984961"/>
                <a:gd name="connsiteY0" fmla="*/ 102612 h 615661"/>
                <a:gd name="connsiteX1" fmla="*/ 102612 w 2984961"/>
                <a:gd name="connsiteY1" fmla="*/ 0 h 615661"/>
                <a:gd name="connsiteX2" fmla="*/ 2882349 w 2984961"/>
                <a:gd name="connsiteY2" fmla="*/ 0 h 615661"/>
                <a:gd name="connsiteX3" fmla="*/ 2984961 w 2984961"/>
                <a:gd name="connsiteY3" fmla="*/ 102612 h 615661"/>
                <a:gd name="connsiteX4" fmla="*/ 2984961 w 2984961"/>
                <a:gd name="connsiteY4" fmla="*/ 513049 h 615661"/>
                <a:gd name="connsiteX5" fmla="*/ 2882349 w 2984961"/>
                <a:gd name="connsiteY5" fmla="*/ 615661 h 615661"/>
                <a:gd name="connsiteX6" fmla="*/ 102612 w 2984961"/>
                <a:gd name="connsiteY6" fmla="*/ 615661 h 615661"/>
                <a:gd name="connsiteX7" fmla="*/ 0 w 2984961"/>
                <a:gd name="connsiteY7" fmla="*/ 513049 h 615661"/>
                <a:gd name="connsiteX8" fmla="*/ 0 w 2984961"/>
                <a:gd name="connsiteY8" fmla="*/ 102612 h 6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961" h="615661">
                  <a:moveTo>
                    <a:pt x="0" y="102612"/>
                  </a:moveTo>
                  <a:cubicBezTo>
                    <a:pt x="0" y="45941"/>
                    <a:pt x="45941" y="0"/>
                    <a:pt x="102612" y="0"/>
                  </a:cubicBezTo>
                  <a:lnTo>
                    <a:pt x="2882349" y="0"/>
                  </a:lnTo>
                  <a:cubicBezTo>
                    <a:pt x="2939020" y="0"/>
                    <a:pt x="2984961" y="45941"/>
                    <a:pt x="2984961" y="102612"/>
                  </a:cubicBezTo>
                  <a:lnTo>
                    <a:pt x="2984961" y="513049"/>
                  </a:lnTo>
                  <a:cubicBezTo>
                    <a:pt x="2984961" y="569720"/>
                    <a:pt x="2939020" y="615661"/>
                    <a:pt x="2882349" y="615661"/>
                  </a:cubicBezTo>
                  <a:lnTo>
                    <a:pt x="102612" y="615661"/>
                  </a:lnTo>
                  <a:cubicBezTo>
                    <a:pt x="45941" y="615661"/>
                    <a:pt x="0" y="569720"/>
                    <a:pt x="0" y="513049"/>
                  </a:cubicBezTo>
                  <a:lnTo>
                    <a:pt x="0" y="102612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494" tIns="75774" rIns="121494" bIns="7577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solidFill>
                    <a:srgbClr val="FFC000"/>
                  </a:solidFill>
                </a:rPr>
                <a:t>If you arrive after 8.40 am but before 9.00am 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105537" y="4065890"/>
              <a:ext cx="4477442" cy="615661"/>
            </a:xfrm>
            <a:custGeom>
              <a:avLst/>
              <a:gdLst>
                <a:gd name="connsiteX0" fmla="*/ 0 w 4477442"/>
                <a:gd name="connsiteY0" fmla="*/ 76958 h 615661"/>
                <a:gd name="connsiteX1" fmla="*/ 4169612 w 4477442"/>
                <a:gd name="connsiteY1" fmla="*/ 76958 h 615661"/>
                <a:gd name="connsiteX2" fmla="*/ 4169612 w 4477442"/>
                <a:gd name="connsiteY2" fmla="*/ 0 h 615661"/>
                <a:gd name="connsiteX3" fmla="*/ 4477442 w 4477442"/>
                <a:gd name="connsiteY3" fmla="*/ 307831 h 615661"/>
                <a:gd name="connsiteX4" fmla="*/ 4169612 w 4477442"/>
                <a:gd name="connsiteY4" fmla="*/ 615661 h 615661"/>
                <a:gd name="connsiteX5" fmla="*/ 4169612 w 4477442"/>
                <a:gd name="connsiteY5" fmla="*/ 538703 h 615661"/>
                <a:gd name="connsiteX6" fmla="*/ 0 w 4477442"/>
                <a:gd name="connsiteY6" fmla="*/ 538703 h 615661"/>
                <a:gd name="connsiteX7" fmla="*/ 0 w 4477442"/>
                <a:gd name="connsiteY7" fmla="*/ 76958 h 6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442" h="615661">
                  <a:moveTo>
                    <a:pt x="0" y="76958"/>
                  </a:moveTo>
                  <a:lnTo>
                    <a:pt x="4169612" y="76958"/>
                  </a:lnTo>
                  <a:lnTo>
                    <a:pt x="4169612" y="0"/>
                  </a:lnTo>
                  <a:lnTo>
                    <a:pt x="4477442" y="307831"/>
                  </a:lnTo>
                  <a:lnTo>
                    <a:pt x="4169612" y="615661"/>
                  </a:lnTo>
                  <a:lnTo>
                    <a:pt x="4169612" y="538703"/>
                  </a:lnTo>
                  <a:lnTo>
                    <a:pt x="0" y="538703"/>
                  </a:lnTo>
                  <a:lnTo>
                    <a:pt x="0" y="76958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92198" rIns="246113" bIns="92198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800" b="1" kern="1200" dirty="0">
                  <a:solidFill>
                    <a:srgbClr val="0070C0"/>
                  </a:solidFill>
                </a:rPr>
                <a:t>Same day 60 minute detention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20576" y="4065732"/>
              <a:ext cx="2984961" cy="615661"/>
            </a:xfrm>
            <a:custGeom>
              <a:avLst/>
              <a:gdLst>
                <a:gd name="connsiteX0" fmla="*/ 0 w 2984961"/>
                <a:gd name="connsiteY0" fmla="*/ 102612 h 615661"/>
                <a:gd name="connsiteX1" fmla="*/ 102612 w 2984961"/>
                <a:gd name="connsiteY1" fmla="*/ 0 h 615661"/>
                <a:gd name="connsiteX2" fmla="*/ 2882349 w 2984961"/>
                <a:gd name="connsiteY2" fmla="*/ 0 h 615661"/>
                <a:gd name="connsiteX3" fmla="*/ 2984961 w 2984961"/>
                <a:gd name="connsiteY3" fmla="*/ 102612 h 615661"/>
                <a:gd name="connsiteX4" fmla="*/ 2984961 w 2984961"/>
                <a:gd name="connsiteY4" fmla="*/ 513049 h 615661"/>
                <a:gd name="connsiteX5" fmla="*/ 2882349 w 2984961"/>
                <a:gd name="connsiteY5" fmla="*/ 615661 h 615661"/>
                <a:gd name="connsiteX6" fmla="*/ 102612 w 2984961"/>
                <a:gd name="connsiteY6" fmla="*/ 615661 h 615661"/>
                <a:gd name="connsiteX7" fmla="*/ 0 w 2984961"/>
                <a:gd name="connsiteY7" fmla="*/ 513049 h 615661"/>
                <a:gd name="connsiteX8" fmla="*/ 0 w 2984961"/>
                <a:gd name="connsiteY8" fmla="*/ 102612 h 61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961" h="615661">
                  <a:moveTo>
                    <a:pt x="0" y="102612"/>
                  </a:moveTo>
                  <a:cubicBezTo>
                    <a:pt x="0" y="45941"/>
                    <a:pt x="45941" y="0"/>
                    <a:pt x="102612" y="0"/>
                  </a:cubicBezTo>
                  <a:lnTo>
                    <a:pt x="2882349" y="0"/>
                  </a:lnTo>
                  <a:cubicBezTo>
                    <a:pt x="2939020" y="0"/>
                    <a:pt x="2984961" y="45941"/>
                    <a:pt x="2984961" y="102612"/>
                  </a:cubicBezTo>
                  <a:lnTo>
                    <a:pt x="2984961" y="513049"/>
                  </a:lnTo>
                  <a:cubicBezTo>
                    <a:pt x="2984961" y="569720"/>
                    <a:pt x="2939020" y="615661"/>
                    <a:pt x="2882349" y="615661"/>
                  </a:cubicBezTo>
                  <a:lnTo>
                    <a:pt x="102612" y="615661"/>
                  </a:lnTo>
                  <a:cubicBezTo>
                    <a:pt x="45941" y="615661"/>
                    <a:pt x="0" y="569720"/>
                    <a:pt x="0" y="513049"/>
                  </a:cubicBezTo>
                  <a:lnTo>
                    <a:pt x="0" y="102612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494" tIns="75774" rIns="121494" bIns="7577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>
                  <a:solidFill>
                    <a:srgbClr val="FFC000"/>
                  </a:solidFill>
                </a:rPr>
                <a:t>If you arrive after 9.00am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00230" y="1849940"/>
            <a:ext cx="3177935" cy="68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3695" hangingPunct="1"/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Form tutors will save register – anyone </a:t>
            </a:r>
            <a:r>
              <a:rPr lang="en-GB" sz="1292" b="1" u="sng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entering form room after the 8:40 bell </a:t>
            </a:r>
            <a:r>
              <a:rPr lang="en-GB" sz="129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will receive a late mark and detention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81" y="1157047"/>
            <a:ext cx="1504065" cy="22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5" y="1728614"/>
            <a:ext cx="6813579" cy="3995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/>
            <a:endParaRPr lang="en-GB" dirty="0"/>
          </a:p>
          <a:p>
            <a:pPr algn="ctr" defTabSz="462157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School 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9" y="3888854"/>
            <a:ext cx="298132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87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40856" y="1512593"/>
            <a:ext cx="5778500" cy="3921713"/>
          </a:xfrm>
        </p:spPr>
        <p:txBody>
          <a:bodyPr/>
          <a:lstStyle/>
          <a:p>
            <a:pPr marL="39686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Reformed GCSEs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0696" y="2376689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8BD49"/>
              </a:buClr>
              <a:defRPr/>
            </a:pPr>
            <a:r>
              <a:rPr lang="en-GB" sz="1600" b="1" dirty="0">
                <a:solidFill>
                  <a:srgbClr val="FFFFFF"/>
                </a:solidFill>
              </a:rPr>
              <a:t>Content		</a:t>
            </a:r>
            <a:r>
              <a:rPr lang="en-GB" sz="1600" dirty="0">
                <a:solidFill>
                  <a:srgbClr val="FFFFFF"/>
                </a:solidFill>
              </a:rPr>
              <a:t>New and more challenging content</a:t>
            </a:r>
          </a:p>
          <a:p>
            <a:pPr>
              <a:buClr>
                <a:srgbClr val="68BD49"/>
              </a:buClr>
              <a:defRPr/>
            </a:pPr>
            <a:r>
              <a:rPr lang="en-GB" sz="1600" dirty="0">
                <a:solidFill>
                  <a:srgbClr val="FFFFFF"/>
                </a:solidFill>
              </a:rPr>
              <a:t>		</a:t>
            </a:r>
          </a:p>
          <a:p>
            <a:pPr>
              <a:buClr>
                <a:srgbClr val="68BD49"/>
              </a:buClr>
              <a:defRPr/>
            </a:pPr>
            <a:r>
              <a:rPr lang="en-GB" altLang="en-US" sz="1600" b="1" dirty="0">
                <a:solidFill>
                  <a:srgbClr val="FFFFFF"/>
                </a:solidFill>
              </a:rPr>
              <a:t>Structure </a:t>
            </a:r>
            <a:r>
              <a:rPr lang="en-GB" altLang="en-US" sz="1600" dirty="0">
                <a:solidFill>
                  <a:srgbClr val="FFFFFF"/>
                </a:solidFill>
              </a:rPr>
              <a:t>	All exams at the end of the course</a:t>
            </a:r>
          </a:p>
          <a:p>
            <a:pPr>
              <a:buClr>
                <a:srgbClr val="68BD49"/>
              </a:buClr>
              <a:defRPr/>
            </a:pPr>
            <a:r>
              <a:rPr lang="en-GB" altLang="en-US" sz="1600" dirty="0">
                <a:solidFill>
                  <a:srgbClr val="FFFFFF"/>
                </a:solidFill>
              </a:rPr>
              <a:t> </a:t>
            </a:r>
          </a:p>
          <a:p>
            <a:pPr>
              <a:buClr>
                <a:srgbClr val="68BD49"/>
              </a:buClr>
              <a:defRPr/>
            </a:pPr>
            <a:r>
              <a:rPr lang="en-GB" altLang="en-US" sz="1600" b="1" dirty="0">
                <a:solidFill>
                  <a:srgbClr val="FFFFFF"/>
                </a:solidFill>
              </a:rPr>
              <a:t>Assessment 	</a:t>
            </a:r>
            <a:r>
              <a:rPr lang="en-GB" altLang="en-US" sz="1600" dirty="0">
                <a:solidFill>
                  <a:srgbClr val="FFFFFF"/>
                </a:solidFill>
              </a:rPr>
              <a:t>Mainly by examination</a:t>
            </a:r>
          </a:p>
          <a:p>
            <a:pPr>
              <a:buClr>
                <a:srgbClr val="68BD49"/>
              </a:buClr>
              <a:defRPr/>
            </a:pPr>
            <a:r>
              <a:rPr lang="en-GB" altLang="en-US" sz="1600" dirty="0">
                <a:solidFill>
                  <a:srgbClr val="FFFFFF"/>
                </a:solidFill>
              </a:rPr>
              <a:t>			Non-exam assessment only where necessary</a:t>
            </a:r>
          </a:p>
          <a:p>
            <a:pPr>
              <a:buClr>
                <a:srgbClr val="68BD49"/>
              </a:buClr>
              <a:defRPr/>
            </a:pPr>
            <a:endParaRPr lang="en-GB" altLang="en-US" sz="1600" dirty="0">
              <a:solidFill>
                <a:srgbClr val="FFFFFF"/>
              </a:solidFill>
            </a:endParaRPr>
          </a:p>
          <a:p>
            <a:pPr>
              <a:buClr>
                <a:srgbClr val="68BD49"/>
              </a:buClr>
              <a:defRPr/>
            </a:pPr>
            <a:r>
              <a:rPr lang="en-GB" altLang="en-US" sz="1600" b="1" dirty="0">
                <a:solidFill>
                  <a:srgbClr val="FFFFFF"/>
                </a:solidFill>
              </a:rPr>
              <a:t>Grading		</a:t>
            </a:r>
            <a:r>
              <a:rPr lang="en-GB" altLang="en-US" sz="1600" dirty="0">
                <a:solidFill>
                  <a:srgbClr val="FFFFFF"/>
                </a:solidFill>
              </a:rPr>
              <a:t>New numbered scale (9 to 1 plus U)</a:t>
            </a:r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54"/>
            <a:ext cx="7874000" cy="1807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2744" y="-58381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8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2605" y="1696595"/>
            <a:ext cx="7128792" cy="3921713"/>
          </a:xfrm>
        </p:spPr>
        <p:txBody>
          <a:bodyPr>
            <a:normAutofit/>
          </a:bodyPr>
          <a:lstStyle/>
          <a:p>
            <a:pPr marL="39686" indent="0">
              <a:buNone/>
              <a:defRPr/>
            </a:pPr>
            <a:r>
              <a:rPr lang="en-GB" altLang="en-US" sz="1400" dirty="0">
                <a:solidFill>
                  <a:schemeClr val="bg1"/>
                </a:solidFill>
              </a:rPr>
              <a:t>Links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1026" name="Picture 1" descr="http://www.egglescliffe.org.uk/images/documents/exams/2015/ofqual-grading-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81" y="1445870"/>
            <a:ext cx="3960440" cy="44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72604" y="2160666"/>
            <a:ext cx="1260140" cy="28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51413" marR="34994" indent="-311726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05858" marR="34994" indent="-259771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31887" marR="34994" indent="-22860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6236" marR="34994" indent="-28575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03435" marR="34994" indent="-28575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33862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37418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40974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44530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686" indent="0" hangingPunct="1">
              <a:buNone/>
              <a:defRPr/>
            </a:pPr>
            <a:r>
              <a:rPr lang="en-GB" altLang="en-US" sz="1400" dirty="0">
                <a:solidFill>
                  <a:schemeClr val="bg1"/>
                </a:solidFill>
                <a:hlinkClick r:id="rId5"/>
              </a:rPr>
              <a:t>New grading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66322" y="2622033"/>
            <a:ext cx="1404156" cy="36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51413" marR="34994" indent="-311726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05858" marR="34994" indent="-259771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31887" marR="34994" indent="-22860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6236" marR="34994" indent="-28575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03435" marR="34994" indent="-285750" algn="l" defTabSz="78311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11C87"/>
              </a:buClr>
              <a:buSzPct val="100000"/>
              <a:buFontTx/>
              <a:buChar char="»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  <a:lvl6pPr marL="33862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6pPr>
            <a:lvl7pPr marL="37418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7pPr>
            <a:lvl8pPr marL="40974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8pPr>
            <a:lvl9pPr marL="4453080" marR="0" indent="-935180" algn="l" defTabSz="783119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4B1A9"/>
              </a:buClr>
              <a:buSzPct val="8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63744"/>
                </a:solidFill>
                <a:uFill>
                  <a:solidFill>
                    <a:srgbClr val="363744"/>
                  </a:solidFill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9686" indent="0" hangingPunct="1">
              <a:buNone/>
              <a:defRPr/>
            </a:pPr>
            <a:r>
              <a:rPr lang="en-GB" altLang="en-US" sz="1400" dirty="0">
                <a:solidFill>
                  <a:schemeClr val="bg1"/>
                </a:solidFill>
                <a:hlinkClick r:id="rId6"/>
              </a:rPr>
              <a:t>Links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604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0576" y="1368577"/>
            <a:ext cx="7609408" cy="3921713"/>
          </a:xfrm>
        </p:spPr>
        <p:txBody>
          <a:bodyPr>
            <a:normAutofit/>
          </a:bodyPr>
          <a:lstStyle/>
          <a:p>
            <a:pPr marL="39686" indent="0" algn="ctr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Year 11 Results Summer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736" y="-22784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/>
            <a:endParaRPr lang="en-GB" dirty="0"/>
          </a:p>
          <a:p>
            <a:pPr algn="ctr" defTabSz="462157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84" y="1835508"/>
            <a:ext cx="7033344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1800" b="1" dirty="0">
                <a:solidFill>
                  <a:srgbClr val="FFFF00"/>
                </a:solidFill>
              </a:rPr>
              <a:t>	Maths 5+ 47%			English 5+ 65%</a:t>
            </a:r>
          </a:p>
          <a:p>
            <a:pPr algn="ctr"/>
            <a:r>
              <a:rPr lang="en-GB" sz="1800" b="1" dirty="0">
                <a:solidFill>
                  <a:srgbClr val="FFFF00"/>
                </a:solidFill>
              </a:rPr>
              <a:t>Maths 4+ 68.2%					English 4+ 81%</a:t>
            </a:r>
          </a:p>
          <a:p>
            <a:pPr algn="ctr"/>
            <a:endParaRPr lang="en-GB" sz="1800" dirty="0">
              <a:solidFill>
                <a:srgbClr val="FFFF00"/>
              </a:solidFill>
            </a:endParaRPr>
          </a:p>
          <a:p>
            <a:pPr algn="ctr"/>
            <a:r>
              <a:rPr lang="en-GB" sz="1800" b="1" u="sng" dirty="0">
                <a:solidFill>
                  <a:srgbClr val="FFFF00"/>
                </a:solidFill>
              </a:rPr>
              <a:t>9-4 – other GCSEs</a:t>
            </a:r>
          </a:p>
          <a:p>
            <a:pPr algn="ctr"/>
            <a:endParaRPr lang="en-GB" sz="1800" b="1" u="sng" dirty="0">
              <a:solidFill>
                <a:srgbClr val="FFFF00"/>
              </a:solidFill>
            </a:endParaRPr>
          </a:p>
          <a:p>
            <a:r>
              <a:rPr lang="en-GB" sz="1800" dirty="0">
                <a:solidFill>
                  <a:srgbClr val="FFFF00"/>
                </a:solidFill>
              </a:rPr>
              <a:t>			Biology  100%			Spanish  86%</a:t>
            </a:r>
          </a:p>
          <a:p>
            <a:r>
              <a:rPr lang="en-GB" sz="1800" dirty="0">
                <a:solidFill>
                  <a:srgbClr val="FFFF00"/>
                </a:solidFill>
              </a:rPr>
              <a:t>			Chemistry  91%			Computing  90%</a:t>
            </a:r>
          </a:p>
          <a:p>
            <a:r>
              <a:rPr lang="en-GB" sz="1800" dirty="0">
                <a:solidFill>
                  <a:srgbClr val="FFFF00"/>
                </a:solidFill>
              </a:rPr>
              <a:t>			Physics  100%			Geography  60%</a:t>
            </a:r>
          </a:p>
          <a:p>
            <a:r>
              <a:rPr lang="en-GB" sz="1800" dirty="0">
                <a:solidFill>
                  <a:srgbClr val="FFFF00"/>
                </a:solidFill>
              </a:rPr>
              <a:t>			RE  75% 				History  66%</a:t>
            </a:r>
          </a:p>
          <a:p>
            <a:r>
              <a:rPr lang="en-GB" sz="1800" dirty="0">
                <a:solidFill>
                  <a:srgbClr val="FFFF00"/>
                </a:solidFill>
              </a:rPr>
              <a:t>			Business Studies  100% 	ICT User Skills  100% </a:t>
            </a:r>
          </a:p>
          <a:p>
            <a:r>
              <a:rPr lang="en-GB" sz="1800" dirty="0">
                <a:solidFill>
                  <a:srgbClr val="FFFF00"/>
                </a:solidFill>
              </a:rPr>
              <a:t>			Music  90%				Art  84%</a:t>
            </a:r>
          </a:p>
          <a:p>
            <a:r>
              <a:rPr lang="en-GB" sz="18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01226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2296" y="1440582"/>
            <a:ext cx="7609408" cy="3921713"/>
          </a:xfrm>
        </p:spPr>
        <p:txBody>
          <a:bodyPr>
            <a:normAutofit/>
          </a:bodyPr>
          <a:lstStyle/>
          <a:p>
            <a:pPr marL="39686" indent="0" algn="ctr"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Year 11 Results Summer </a:t>
            </a:r>
            <a:r>
              <a:rPr lang="en-GB" altLang="en-US" sz="2400" dirty="0" smtClean="0">
                <a:solidFill>
                  <a:schemeClr val="bg1"/>
                </a:solidFill>
              </a:rPr>
              <a:t>2018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736" y="-144399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462157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 defTabSz="462157"/>
            <a:endParaRPr lang="en-GB" dirty="0"/>
          </a:p>
          <a:p>
            <a:pPr algn="ctr" defTabSz="462157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 defTabSz="462157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  <a:p>
            <a:pPr algn="ctr" defTabSz="462157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28" y="1484819"/>
            <a:ext cx="7033344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1800" dirty="0">
                <a:solidFill>
                  <a:srgbClr val="FFFF00"/>
                </a:solidFill>
              </a:rPr>
              <a:t> </a:t>
            </a:r>
          </a:p>
          <a:p>
            <a:pPr algn="ctr"/>
            <a:r>
              <a:rPr lang="en-GB" sz="1800" b="1" u="sng" dirty="0">
                <a:solidFill>
                  <a:srgbClr val="FFFF00"/>
                </a:solidFill>
              </a:rPr>
              <a:t>9-7</a:t>
            </a:r>
            <a:r>
              <a:rPr lang="en-GB" sz="18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GB" sz="1800" b="1" dirty="0" smtClean="0">
                <a:solidFill>
                  <a:srgbClr val="FFFF00"/>
                </a:solidFill>
              </a:rPr>
              <a:t>Maths </a:t>
            </a:r>
            <a:r>
              <a:rPr lang="en-GB" sz="1800" b="1" dirty="0">
                <a:solidFill>
                  <a:srgbClr val="FFFF00"/>
                </a:solidFill>
              </a:rPr>
              <a:t>16.1%					English 20.3%</a:t>
            </a:r>
          </a:p>
          <a:p>
            <a:pPr algn="ctr"/>
            <a:endParaRPr lang="en-GB" sz="1800" b="1" dirty="0">
              <a:solidFill>
                <a:srgbClr val="FFFF00"/>
              </a:solidFill>
            </a:endParaRPr>
          </a:p>
          <a:p>
            <a:pPr algn="ctr"/>
            <a:r>
              <a:rPr lang="en-GB" sz="1800" dirty="0">
                <a:solidFill>
                  <a:srgbClr val="FFFF00"/>
                </a:solidFill>
              </a:rPr>
              <a:t>Computing 30%, Music 40%, RE 30%, Biology 50%,</a:t>
            </a:r>
          </a:p>
          <a:p>
            <a:pPr algn="ctr"/>
            <a:r>
              <a:rPr lang="en-GB" sz="1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GB" sz="1800" dirty="0">
                <a:solidFill>
                  <a:srgbClr val="FFFF00"/>
                </a:solidFill>
              </a:rPr>
              <a:t>BTEC Business Studies 41%, Spanish 43%, Physics 38%,</a:t>
            </a:r>
          </a:p>
          <a:p>
            <a:pPr algn="ctr"/>
            <a:endParaRPr lang="en-GB" sz="1800" dirty="0">
              <a:solidFill>
                <a:srgbClr val="FFFF00"/>
              </a:solidFill>
            </a:endParaRPr>
          </a:p>
          <a:p>
            <a:pPr algn="ctr"/>
            <a:r>
              <a:rPr lang="en-GB" sz="1800" dirty="0">
                <a:solidFill>
                  <a:srgbClr val="FFFF00"/>
                </a:solidFill>
              </a:rPr>
              <a:t> Chemistry 31%</a:t>
            </a:r>
          </a:p>
          <a:p>
            <a:pPr algn="ctr"/>
            <a:endParaRPr lang="en-GB" sz="1800" b="1" dirty="0">
              <a:solidFill>
                <a:srgbClr val="FFFF00"/>
              </a:solidFill>
            </a:endParaRPr>
          </a:p>
          <a:p>
            <a:pPr algn="ctr"/>
            <a:r>
              <a:rPr lang="en-GB" sz="1800" b="1" dirty="0">
                <a:solidFill>
                  <a:srgbClr val="FFFF00"/>
                </a:solidFill>
              </a:rPr>
              <a:t>39 pupils (17%) achieved progress deemed ‘Outstanding’ in the Progress 8 measure</a:t>
            </a:r>
          </a:p>
          <a:p>
            <a:pPr algn="ctr"/>
            <a:r>
              <a:rPr lang="en-GB" sz="1800" b="1" dirty="0">
                <a:solidFill>
                  <a:srgbClr val="FFFF00"/>
                </a:solidFill>
              </a:rPr>
              <a:t>26 of them achieving over 1 grade higher than expected across all their subjects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8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89" r="1" b="1"/>
          <a:stretch/>
        </p:blipFill>
        <p:spPr>
          <a:xfrm rot="780260">
            <a:off x="6079528" y="3123937"/>
            <a:ext cx="1745051" cy="1961446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264593" y="1807307"/>
            <a:ext cx="6012668" cy="39217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GB" sz="2400" b="1" dirty="0">
                <a:solidFill>
                  <a:schemeClr val="bg1"/>
                </a:solidFill>
              </a:rPr>
              <a:t>Why encourage your child to revise?</a:t>
            </a:r>
          </a:p>
          <a:p>
            <a:pPr marL="0" indent="0">
              <a:lnSpc>
                <a:spcPct val="70000"/>
              </a:lnSpc>
              <a:buNone/>
            </a:pPr>
            <a:endParaRPr lang="en-GB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Reduces panic, </a:t>
            </a:r>
            <a:r>
              <a:rPr lang="en-GB" dirty="0">
                <a:solidFill>
                  <a:schemeClr val="bg1"/>
                </a:solidFill>
              </a:rPr>
              <a:t>gives them control and confidence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Exams </a:t>
            </a:r>
            <a:r>
              <a:rPr lang="en-GB" dirty="0">
                <a:solidFill>
                  <a:schemeClr val="bg1"/>
                </a:solidFill>
              </a:rPr>
              <a:t>reflect what they can do, not what they didn’t bother to do!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Encourages </a:t>
            </a:r>
            <a:r>
              <a:rPr lang="en-GB" dirty="0">
                <a:solidFill>
                  <a:schemeClr val="bg1"/>
                </a:solidFill>
              </a:rPr>
              <a:t>the mind set that hard work pays off – employability skills will make the difference in the future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</a:rPr>
              <a:t>Revision extends learning beyond the classroom and helps you to know your child’s particular strengths and </a:t>
            </a:r>
            <a:r>
              <a:rPr lang="en-GB" dirty="0" smtClean="0">
                <a:solidFill>
                  <a:schemeClr val="bg1"/>
                </a:solidFill>
              </a:rPr>
              <a:t>difficulties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356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84" y="1622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2" t="4469" r="5193" b="9064"/>
          <a:stretch/>
        </p:blipFill>
        <p:spPr>
          <a:xfrm>
            <a:off x="624632" y="2143226"/>
            <a:ext cx="1152128" cy="11275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18827" y="2158324"/>
            <a:ext cx="5690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All pupils have access to their school email and timetable through Office 365.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This also gives access to the latest Microsoft applications so that pupils can complete their school work on their home computer or tablet.   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6" y="4752950"/>
            <a:ext cx="7516814" cy="71517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25802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4000" cy="1807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740" y="46166"/>
            <a:ext cx="4464496" cy="16568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Ian Ramsey CE Academy</a:t>
            </a:r>
          </a:p>
          <a:p>
            <a:pPr algn="ctr"/>
            <a:endParaRPr lang="en-GB" dirty="0"/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Dayspring Trust</a:t>
            </a:r>
          </a:p>
          <a:p>
            <a:pPr algn="ctr"/>
            <a:endParaRPr lang="en-GB" sz="800" dirty="0">
              <a:solidFill>
                <a:srgbClr val="FFC000"/>
              </a:solidFill>
            </a:endParaRPr>
          </a:p>
          <a:p>
            <a:pPr algn="ctr"/>
            <a:r>
              <a:rPr lang="en-GB" altLang="en-US" sz="1100" dirty="0">
                <a:solidFill>
                  <a:srgbClr val="FFC000"/>
                </a:solidFill>
              </a:rPr>
              <a:t>“Providing excellent education within a strong Christian community”</a:t>
            </a: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  <a:p>
            <a:pPr algn="ctr"/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0" y="2162054"/>
            <a:ext cx="1824203" cy="9214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2584" y="1622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6841" y="2022620"/>
            <a:ext cx="504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Pupils (and parents) can keep track of homework tasks and deadlines via the Class Charts apps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3"/>
          <a:stretch/>
        </p:blipFill>
        <p:spPr>
          <a:xfrm>
            <a:off x="312600" y="3192841"/>
            <a:ext cx="1824203" cy="103502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96841" y="3346991"/>
            <a:ext cx="5048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Differentiated </a:t>
            </a:r>
            <a:r>
              <a:rPr lang="en-GB" sz="2400" dirty="0">
                <a:solidFill>
                  <a:srgbClr val="FFC000"/>
                </a:solidFill>
              </a:rPr>
              <a:t>Science</a:t>
            </a:r>
            <a:r>
              <a:rPr lang="en-GB" sz="2400" dirty="0">
                <a:solidFill>
                  <a:schemeClr val="bg1"/>
                </a:solidFill>
              </a:rPr>
              <a:t> activities with hints and instant feedback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00" y="4337185"/>
            <a:ext cx="1824203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496841" y="4177987"/>
            <a:ext cx="5048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RE</a:t>
            </a:r>
            <a:r>
              <a:rPr lang="en-GB" sz="2400" dirty="0">
                <a:solidFill>
                  <a:schemeClr val="bg1"/>
                </a:solidFill>
              </a:rPr>
              <a:t> and </a:t>
            </a:r>
            <a:r>
              <a:rPr lang="en-GB" sz="2400" dirty="0">
                <a:solidFill>
                  <a:srgbClr val="FFC000"/>
                </a:solidFill>
              </a:rPr>
              <a:t>Geography</a:t>
            </a:r>
            <a:r>
              <a:rPr lang="en-GB" sz="2400" dirty="0">
                <a:solidFill>
                  <a:schemeClr val="bg1"/>
                </a:solidFill>
              </a:rPr>
              <a:t> resources including chapter overviews, worksheets, self assessment and animations</a:t>
            </a:r>
          </a:p>
        </p:txBody>
      </p:sp>
    </p:spTree>
    <p:extLst>
      <p:ext uri="{BB962C8B-B14F-4D97-AF65-F5344CB8AC3E}">
        <p14:creationId xmlns:p14="http://schemas.microsoft.com/office/powerpoint/2010/main" val="3656959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21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21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21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621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1320</Words>
  <Application>Microsoft Office PowerPoint</Application>
  <PresentationFormat>Custom</PresentationFormat>
  <Paragraphs>278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Lucida Grande</vt:lpstr>
      <vt:lpstr>Wingdings</vt:lpstr>
      <vt:lpstr>White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Punctuality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INSET: Monday 5th September 2016 G Booth / B Janes</dc:title>
  <dc:creator>gbooth</dc:creator>
  <cp:lastModifiedBy>Charlton, David</cp:lastModifiedBy>
  <cp:revision>126</cp:revision>
  <cp:lastPrinted>2017-09-13T14:01:37Z</cp:lastPrinted>
  <dcterms:modified xsi:type="dcterms:W3CDTF">2018-09-13T10:02:49Z</dcterms:modified>
</cp:coreProperties>
</file>